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bookmarkIdSeed="2">
  <p:sldMasterIdLst>
    <p:sldMasterId id="2147483648" r:id="rId1"/>
  </p:sldMasterIdLst>
  <p:notesMasterIdLst>
    <p:notesMasterId r:id="rId39"/>
  </p:notesMasterIdLst>
  <p:handoutMasterIdLst>
    <p:handoutMasterId r:id="rId40"/>
  </p:handoutMasterIdLst>
  <p:sldIdLst>
    <p:sldId id="1127" r:id="rId2"/>
    <p:sldId id="743" r:id="rId3"/>
    <p:sldId id="2139" r:id="rId4"/>
    <p:sldId id="2162" r:id="rId5"/>
    <p:sldId id="1907" r:id="rId6"/>
    <p:sldId id="2149" r:id="rId7"/>
    <p:sldId id="2148" r:id="rId8"/>
    <p:sldId id="2058" r:id="rId9"/>
    <p:sldId id="2163" r:id="rId10"/>
    <p:sldId id="2164" r:id="rId11"/>
    <p:sldId id="2165" r:id="rId12"/>
    <p:sldId id="2159" r:id="rId13"/>
    <p:sldId id="2166" r:id="rId14"/>
    <p:sldId id="2118" r:id="rId15"/>
    <p:sldId id="2140" r:id="rId16"/>
    <p:sldId id="2153" r:id="rId17"/>
    <p:sldId id="2057" r:id="rId18"/>
    <p:sldId id="2128" r:id="rId19"/>
    <p:sldId id="2160" r:id="rId20"/>
    <p:sldId id="2161" r:id="rId21"/>
    <p:sldId id="2156" r:id="rId22"/>
    <p:sldId id="1873" r:id="rId23"/>
    <p:sldId id="2157" r:id="rId24"/>
    <p:sldId id="2158" r:id="rId25"/>
    <p:sldId id="1875" r:id="rId26"/>
    <p:sldId id="2130" r:id="rId27"/>
    <p:sldId id="2142" r:id="rId28"/>
    <p:sldId id="2147" r:id="rId29"/>
    <p:sldId id="2145" r:id="rId30"/>
    <p:sldId id="2167" r:id="rId31"/>
    <p:sldId id="2150" r:id="rId32"/>
    <p:sldId id="2170" r:id="rId33"/>
    <p:sldId id="2168" r:id="rId34"/>
    <p:sldId id="1877" r:id="rId35"/>
    <p:sldId id="1458" r:id="rId36"/>
    <p:sldId id="853" r:id="rId37"/>
    <p:sldId id="455" r:id="rId38"/>
  </p:sldIdLst>
  <p:sldSz cx="12192000" cy="6858000"/>
  <p:notesSz cx="6742113" cy="9872663"/>
  <p:custDataLst>
    <p:tags r:id="rId41"/>
  </p:custData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8">
          <p15:clr>
            <a:srgbClr val="A4A3A4"/>
          </p15:clr>
        </p15:guide>
        <p15:guide id="2" pos="3928">
          <p15:clr>
            <a:srgbClr val="A4A3A4"/>
          </p15:clr>
        </p15:guide>
        <p15:guide id="3" orient="horz" pos="705">
          <p15:clr>
            <a:srgbClr val="A4A3A4"/>
          </p15:clr>
        </p15:guide>
        <p15:guide id="4" orient="horz" pos="4064">
          <p15:clr>
            <a:srgbClr val="A4A3A4"/>
          </p15:clr>
        </p15:guide>
        <p15:guide id="5" pos="224">
          <p15:clr>
            <a:srgbClr val="A4A3A4"/>
          </p15:clr>
        </p15:guide>
        <p15:guide id="6" pos="7494">
          <p15:clr>
            <a:srgbClr val="A4A3A4"/>
          </p15:clr>
        </p15:guide>
      </p15:sldGuideLst>
    </p:ext>
    <p:ext uri="{2D200454-40CA-4A62-9FC3-DE9A4176ACB9}">
      <p15:notesGuideLst xmlns:p15="http://schemas.microsoft.com/office/powerpoint/2012/main">
        <p15:guide id="1" orient="horz" pos="2389">
          <p15:clr>
            <a:srgbClr val="A4A3A4"/>
          </p15:clr>
        </p15:guide>
        <p15:guide id="2" pos="2172">
          <p15:clr>
            <a:srgbClr val="A4A3A4"/>
          </p15:clr>
        </p15:guide>
        <p15:guide id="3" orient="horz" pos="297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邹苇航" initials="邹苇航" lastIdx="72" clrIdx="6"/>
  <p:cmAuthor id="0" name="邹忠良" initials="LQQ" lastIdx="0" clrIdx="0"/>
  <p:cmAuthor id="1" name="原美玲" initials="yml" lastIdx="1" clrIdx="0"/>
  <p:cmAuthor id="8" name="Microsoft 帐户" initials="M帐" lastIdx="7" clrIdx="7"/>
  <p:cmAuthor id="9" name="天弘基金" initials="天弘基金" lastIdx="13" clrIdx="8"/>
  <p:cmAuthor id="2" name="王梦妍" initials="王梦妍" lastIdx="1" clrIdx="1"/>
  <p:cmAuthor id="3" name="Windows 用户" initials="W用" lastIdx="2" clrIdx="2"/>
  <p:cmAuthor id="10" name="张茜" initials="张茜" lastIdx="8" clrIdx="9"/>
  <p:cmAuthor id="4" name="郭玥麟" initials="郭玥麟" lastIdx="20" clrIdx="3"/>
  <p:cmAuthor id="11" name="张翘楚" initials="张翘楚" lastIdx="1" clrIdx="0"/>
  <p:cmAuthor id="5" name="彭晨" initials="彭晨" lastIdx="9" clrIdx="4"/>
  <p:cmAuthor id="6" name="张璨" initials="张璨" lastIdx="29"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4121"/>
    <a:srgbClr val="C00000"/>
    <a:srgbClr val="F6EDDB"/>
    <a:srgbClr val="D4B9A8"/>
    <a:srgbClr val="CAAA95"/>
    <a:srgbClr val="C19B83"/>
    <a:srgbClr val="B4340C"/>
    <a:srgbClr val="FFBE3B"/>
    <a:srgbClr val="FFAA00"/>
    <a:srgbClr val="269F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3775" autoAdjust="0"/>
  </p:normalViewPr>
  <p:slideViewPr>
    <p:cSldViewPr snapToGrid="0" showGuides="1">
      <p:cViewPr varScale="1">
        <p:scale>
          <a:sx n="66" d="100"/>
          <a:sy n="66" d="100"/>
        </p:scale>
        <p:origin x="556" y="52"/>
      </p:cViewPr>
      <p:guideLst>
        <p:guide orient="horz" pos="2068"/>
        <p:guide pos="3928"/>
        <p:guide orient="horz" pos="705"/>
        <p:guide orient="horz" pos="4064"/>
        <p:guide pos="224"/>
        <p:guide pos="7494"/>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9" d="100"/>
          <a:sy n="69" d="100"/>
        </p:scale>
        <p:origin x="-2670" y="-96"/>
      </p:cViewPr>
      <p:guideLst>
        <p:guide orient="horz" pos="2389"/>
        <p:guide pos="2172"/>
        <p:guide orient="horz" pos="297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2921582" cy="493633"/>
          </a:xfrm>
          <a:prstGeom prst="rect">
            <a:avLst/>
          </a:prstGeom>
        </p:spPr>
        <p:txBody>
          <a:bodyPr vert="horz" lIns="90827" tIns="45414" rIns="90827" bIns="45414" rtlCol="0"/>
          <a:lstStyle>
            <a:lvl1pPr algn="l">
              <a:defRPr sz="1200"/>
            </a:lvl1pPr>
          </a:lstStyle>
          <a:p>
            <a:endParaRPr lang="zh-CN" altLang="en-US"/>
          </a:p>
        </p:txBody>
      </p:sp>
      <p:sp>
        <p:nvSpPr>
          <p:cNvPr id="3" name="日期占位符 2"/>
          <p:cNvSpPr>
            <a:spLocks noGrp="1"/>
          </p:cNvSpPr>
          <p:nvPr>
            <p:ph type="dt" sz="quarter" idx="1"/>
          </p:nvPr>
        </p:nvSpPr>
        <p:spPr>
          <a:xfrm>
            <a:off x="3818971" y="0"/>
            <a:ext cx="2921582" cy="493633"/>
          </a:xfrm>
          <a:prstGeom prst="rect">
            <a:avLst/>
          </a:prstGeom>
        </p:spPr>
        <p:txBody>
          <a:bodyPr vert="horz" lIns="90827" tIns="45414" rIns="90827" bIns="45414" rtlCol="0"/>
          <a:lstStyle>
            <a:lvl1pPr algn="r">
              <a:defRPr sz="1200"/>
            </a:lvl1pPr>
          </a:lstStyle>
          <a:p>
            <a:fld id="{19549B0D-13D1-4CFE-BFDA-DA4558CF4A17}" type="datetimeFigureOut">
              <a:rPr lang="zh-CN" altLang="en-US" smtClean="0"/>
              <a:t>2022/12/27</a:t>
            </a:fld>
            <a:endParaRPr lang="zh-CN" altLang="en-US"/>
          </a:p>
        </p:txBody>
      </p:sp>
      <p:sp>
        <p:nvSpPr>
          <p:cNvPr id="4" name="页脚占位符 3"/>
          <p:cNvSpPr>
            <a:spLocks noGrp="1"/>
          </p:cNvSpPr>
          <p:nvPr>
            <p:ph type="ftr" sz="quarter" idx="2"/>
          </p:nvPr>
        </p:nvSpPr>
        <p:spPr>
          <a:xfrm>
            <a:off x="1" y="9377317"/>
            <a:ext cx="2921582" cy="493633"/>
          </a:xfrm>
          <a:prstGeom prst="rect">
            <a:avLst/>
          </a:prstGeom>
        </p:spPr>
        <p:txBody>
          <a:bodyPr vert="horz" lIns="90827" tIns="45414" rIns="90827" bIns="45414"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18971" y="9377317"/>
            <a:ext cx="2921582" cy="493633"/>
          </a:xfrm>
          <a:prstGeom prst="rect">
            <a:avLst/>
          </a:prstGeom>
        </p:spPr>
        <p:txBody>
          <a:bodyPr vert="horz" lIns="90827" tIns="45414" rIns="90827" bIns="45414" rtlCol="0" anchor="b"/>
          <a:lstStyle>
            <a:lvl1pPr algn="r">
              <a:defRPr sz="1200"/>
            </a:lvl1pPr>
          </a:lstStyle>
          <a:p>
            <a:fld id="{B3572DAE-C710-4274-87C5-6789531CE791}"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2921582" cy="495347"/>
          </a:xfrm>
          <a:prstGeom prst="rect">
            <a:avLst/>
          </a:prstGeom>
        </p:spPr>
        <p:txBody>
          <a:bodyPr vert="horz" lIns="90827" tIns="45414" rIns="90827" bIns="45414" rtlCol="0"/>
          <a:lstStyle>
            <a:lvl1pPr algn="l">
              <a:defRPr sz="1200"/>
            </a:lvl1pPr>
          </a:lstStyle>
          <a:p>
            <a:endParaRPr lang="zh-CN" altLang="en-US"/>
          </a:p>
        </p:txBody>
      </p:sp>
      <p:sp>
        <p:nvSpPr>
          <p:cNvPr id="3" name="日期占位符 2"/>
          <p:cNvSpPr>
            <a:spLocks noGrp="1"/>
          </p:cNvSpPr>
          <p:nvPr>
            <p:ph type="dt" idx="1"/>
          </p:nvPr>
        </p:nvSpPr>
        <p:spPr>
          <a:xfrm>
            <a:off x="3818971" y="1"/>
            <a:ext cx="2921582" cy="495347"/>
          </a:xfrm>
          <a:prstGeom prst="rect">
            <a:avLst/>
          </a:prstGeom>
        </p:spPr>
        <p:txBody>
          <a:bodyPr vert="horz" lIns="90827" tIns="45414" rIns="90827" bIns="45414" rtlCol="0"/>
          <a:lstStyle>
            <a:lvl1pPr algn="r">
              <a:defRPr sz="1200"/>
            </a:lvl1pPr>
          </a:lstStyle>
          <a:p>
            <a:fld id="{734517E9-B8B5-401D-BE02-898BCC37E292}" type="datetimeFigureOut">
              <a:rPr lang="zh-CN" altLang="en-US" smtClean="0"/>
              <a:t>2022/12/27</a:t>
            </a:fld>
            <a:endParaRPr lang="zh-CN" altLang="en-US"/>
          </a:p>
        </p:txBody>
      </p:sp>
      <p:sp>
        <p:nvSpPr>
          <p:cNvPr id="4" name="幻灯片图像占位符 3"/>
          <p:cNvSpPr>
            <a:spLocks noGrp="1" noRot="1" noChangeAspect="1"/>
          </p:cNvSpPr>
          <p:nvPr>
            <p:ph type="sldImg" idx="2"/>
          </p:nvPr>
        </p:nvSpPr>
        <p:spPr>
          <a:xfrm>
            <a:off x="411163" y="1235075"/>
            <a:ext cx="5919787" cy="3330575"/>
          </a:xfrm>
          <a:prstGeom prst="rect">
            <a:avLst/>
          </a:prstGeom>
          <a:noFill/>
          <a:ln w="12700">
            <a:solidFill>
              <a:prstClr val="black"/>
            </a:solidFill>
          </a:ln>
        </p:spPr>
        <p:txBody>
          <a:bodyPr vert="horz" lIns="90827" tIns="45414" rIns="90827" bIns="45414" rtlCol="0" anchor="ctr"/>
          <a:lstStyle/>
          <a:p>
            <a:endParaRPr lang="zh-CN" altLang="en-US"/>
          </a:p>
        </p:txBody>
      </p:sp>
      <p:sp>
        <p:nvSpPr>
          <p:cNvPr id="5" name="备注占位符 4"/>
          <p:cNvSpPr>
            <a:spLocks noGrp="1"/>
          </p:cNvSpPr>
          <p:nvPr>
            <p:ph type="body" sz="quarter" idx="3"/>
          </p:nvPr>
        </p:nvSpPr>
        <p:spPr>
          <a:xfrm>
            <a:off x="674212" y="4751220"/>
            <a:ext cx="5393690" cy="3887361"/>
          </a:xfrm>
          <a:prstGeom prst="rect">
            <a:avLst/>
          </a:prstGeom>
        </p:spPr>
        <p:txBody>
          <a:bodyPr vert="horz" lIns="90827" tIns="45414" rIns="90827" bIns="45414"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9377317"/>
            <a:ext cx="2921582" cy="495346"/>
          </a:xfrm>
          <a:prstGeom prst="rect">
            <a:avLst/>
          </a:prstGeom>
        </p:spPr>
        <p:txBody>
          <a:bodyPr vert="horz" lIns="90827" tIns="45414" rIns="90827" bIns="45414"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8971" y="9377317"/>
            <a:ext cx="2921582" cy="495346"/>
          </a:xfrm>
          <a:prstGeom prst="rect">
            <a:avLst/>
          </a:prstGeom>
        </p:spPr>
        <p:txBody>
          <a:bodyPr vert="horz" lIns="90827" tIns="45414" rIns="90827" bIns="45414" rtlCol="0" anchor="b"/>
          <a:lstStyle>
            <a:lvl1pPr algn="r">
              <a:defRPr sz="1200"/>
            </a:lvl1pPr>
          </a:lstStyle>
          <a:p>
            <a:fld id="{DFCAB9C6-3263-414C-BFA1-A64112C8E05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pPr/>
              <a:t>2</a:t>
            </a:fld>
            <a:endParaRPr lang="zh-CN" altLang="en-US"/>
          </a:p>
        </p:txBody>
      </p:sp>
    </p:spTree>
    <p:extLst>
      <p:ext uri="{BB962C8B-B14F-4D97-AF65-F5344CB8AC3E}">
        <p14:creationId xmlns:p14="http://schemas.microsoft.com/office/powerpoint/2010/main" val="3835224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t>11</a:t>
            </a:fld>
            <a:endParaRPr lang="zh-CN" altLang="en-US"/>
          </a:p>
        </p:txBody>
      </p:sp>
    </p:spTree>
    <p:extLst>
      <p:ext uri="{BB962C8B-B14F-4D97-AF65-F5344CB8AC3E}">
        <p14:creationId xmlns:p14="http://schemas.microsoft.com/office/powerpoint/2010/main" val="1102991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t>12</a:t>
            </a:fld>
            <a:endParaRPr lang="zh-CN" altLang="en-US"/>
          </a:p>
        </p:txBody>
      </p:sp>
    </p:spTree>
    <p:extLst>
      <p:ext uri="{BB962C8B-B14F-4D97-AF65-F5344CB8AC3E}">
        <p14:creationId xmlns:p14="http://schemas.microsoft.com/office/powerpoint/2010/main" val="2021656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t>13</a:t>
            </a:fld>
            <a:endParaRPr lang="zh-CN" altLang="en-US"/>
          </a:p>
        </p:txBody>
      </p:sp>
    </p:spTree>
    <p:extLst>
      <p:ext uri="{BB962C8B-B14F-4D97-AF65-F5344CB8AC3E}">
        <p14:creationId xmlns:p14="http://schemas.microsoft.com/office/powerpoint/2010/main" val="1351757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t>14</a:t>
            </a:fld>
            <a:endParaRPr lang="zh-CN" altLang="en-US"/>
          </a:p>
        </p:txBody>
      </p:sp>
    </p:spTree>
    <p:extLst>
      <p:ext uri="{BB962C8B-B14F-4D97-AF65-F5344CB8AC3E}">
        <p14:creationId xmlns:p14="http://schemas.microsoft.com/office/powerpoint/2010/main" val="3425297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t>16</a:t>
            </a:fld>
            <a:endParaRPr lang="zh-CN" altLang="en-US"/>
          </a:p>
        </p:txBody>
      </p:sp>
    </p:spTree>
    <p:extLst>
      <p:ext uri="{BB962C8B-B14F-4D97-AF65-F5344CB8AC3E}">
        <p14:creationId xmlns:p14="http://schemas.microsoft.com/office/powerpoint/2010/main" val="1904763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pPr/>
              <a:t>18</a:t>
            </a:fld>
            <a:endParaRPr lang="zh-CN" altLang="en-US"/>
          </a:p>
        </p:txBody>
      </p:sp>
    </p:spTree>
    <p:extLst>
      <p:ext uri="{BB962C8B-B14F-4D97-AF65-F5344CB8AC3E}">
        <p14:creationId xmlns:p14="http://schemas.microsoft.com/office/powerpoint/2010/main" val="3796211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t>23</a:t>
            </a:fld>
            <a:endParaRPr lang="zh-CN" altLang="en-US"/>
          </a:p>
        </p:txBody>
      </p:sp>
    </p:spTree>
    <p:extLst>
      <p:ext uri="{BB962C8B-B14F-4D97-AF65-F5344CB8AC3E}">
        <p14:creationId xmlns:p14="http://schemas.microsoft.com/office/powerpoint/2010/main" val="2312345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t>24</a:t>
            </a:fld>
            <a:endParaRPr lang="zh-CN" altLang="en-US"/>
          </a:p>
        </p:txBody>
      </p:sp>
    </p:spTree>
    <p:extLst>
      <p:ext uri="{BB962C8B-B14F-4D97-AF65-F5344CB8AC3E}">
        <p14:creationId xmlns:p14="http://schemas.microsoft.com/office/powerpoint/2010/main" val="4284012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t>3</a:t>
            </a:fld>
            <a:endParaRPr lang="zh-CN" altLang="en-US"/>
          </a:p>
        </p:txBody>
      </p:sp>
    </p:spTree>
    <p:extLst>
      <p:ext uri="{BB962C8B-B14F-4D97-AF65-F5344CB8AC3E}">
        <p14:creationId xmlns:p14="http://schemas.microsoft.com/office/powerpoint/2010/main" val="3926827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t>27</a:t>
            </a:fld>
            <a:endParaRPr lang="zh-CN" altLang="en-US"/>
          </a:p>
        </p:txBody>
      </p:sp>
    </p:spTree>
    <p:extLst>
      <p:ext uri="{BB962C8B-B14F-4D97-AF65-F5344CB8AC3E}">
        <p14:creationId xmlns:p14="http://schemas.microsoft.com/office/powerpoint/2010/main" val="2403871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t>28</a:t>
            </a:fld>
            <a:endParaRPr lang="zh-CN" altLang="en-US"/>
          </a:p>
        </p:txBody>
      </p:sp>
    </p:spTree>
    <p:extLst>
      <p:ext uri="{BB962C8B-B14F-4D97-AF65-F5344CB8AC3E}">
        <p14:creationId xmlns:p14="http://schemas.microsoft.com/office/powerpoint/2010/main" val="1508739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t>29</a:t>
            </a:fld>
            <a:endParaRPr lang="zh-CN" altLang="en-US"/>
          </a:p>
        </p:txBody>
      </p:sp>
    </p:spTree>
    <p:extLst>
      <p:ext uri="{BB962C8B-B14F-4D97-AF65-F5344CB8AC3E}">
        <p14:creationId xmlns:p14="http://schemas.microsoft.com/office/powerpoint/2010/main" val="1712924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t>36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CAB9C6-3263-414C-BFA1-A64112C8E055}" type="slidenum">
              <a:rPr lang="zh-CN" altLang="en-US" smtClean="0"/>
              <a:t>37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t>4</a:t>
            </a:fld>
            <a:endParaRPr lang="zh-CN" altLang="en-US"/>
          </a:p>
        </p:txBody>
      </p:sp>
    </p:spTree>
    <p:extLst>
      <p:ext uri="{BB962C8B-B14F-4D97-AF65-F5344CB8AC3E}">
        <p14:creationId xmlns:p14="http://schemas.microsoft.com/office/powerpoint/2010/main" val="2266022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t>5</a:t>
            </a:fld>
            <a:endParaRPr lang="zh-CN" altLang="en-US"/>
          </a:p>
        </p:txBody>
      </p:sp>
    </p:spTree>
    <p:extLst>
      <p:ext uri="{BB962C8B-B14F-4D97-AF65-F5344CB8AC3E}">
        <p14:creationId xmlns:p14="http://schemas.microsoft.com/office/powerpoint/2010/main" val="2671894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t>6</a:t>
            </a:fld>
            <a:endParaRPr lang="zh-CN" altLang="en-US"/>
          </a:p>
        </p:txBody>
      </p:sp>
    </p:spTree>
    <p:extLst>
      <p:ext uri="{BB962C8B-B14F-4D97-AF65-F5344CB8AC3E}">
        <p14:creationId xmlns:p14="http://schemas.microsoft.com/office/powerpoint/2010/main" val="430900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t>7</a:t>
            </a:fld>
            <a:endParaRPr lang="zh-CN" altLang="en-US"/>
          </a:p>
        </p:txBody>
      </p:sp>
    </p:spTree>
    <p:extLst>
      <p:ext uri="{BB962C8B-B14F-4D97-AF65-F5344CB8AC3E}">
        <p14:creationId xmlns:p14="http://schemas.microsoft.com/office/powerpoint/2010/main" val="3042286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t>8</a:t>
            </a:fld>
            <a:endParaRPr lang="zh-CN" altLang="en-US"/>
          </a:p>
        </p:txBody>
      </p:sp>
    </p:spTree>
    <p:extLst>
      <p:ext uri="{BB962C8B-B14F-4D97-AF65-F5344CB8AC3E}">
        <p14:creationId xmlns:p14="http://schemas.microsoft.com/office/powerpoint/2010/main" val="2535218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t>9</a:t>
            </a:fld>
            <a:endParaRPr lang="zh-CN" altLang="en-US"/>
          </a:p>
        </p:txBody>
      </p:sp>
    </p:spTree>
    <p:extLst>
      <p:ext uri="{BB962C8B-B14F-4D97-AF65-F5344CB8AC3E}">
        <p14:creationId xmlns:p14="http://schemas.microsoft.com/office/powerpoint/2010/main" val="3917361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AB9C6-3263-414C-BFA1-A64112C8E055}" type="slidenum">
              <a:rPr lang="zh-CN" altLang="en-US" smtClean="0"/>
              <a:t>10</a:t>
            </a:fld>
            <a:endParaRPr lang="zh-CN" altLang="en-US"/>
          </a:p>
        </p:txBody>
      </p:sp>
    </p:spTree>
    <p:extLst>
      <p:ext uri="{BB962C8B-B14F-4D97-AF65-F5344CB8AC3E}">
        <p14:creationId xmlns:p14="http://schemas.microsoft.com/office/powerpoint/2010/main" val="1799383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分标题页">
    <p:spTree>
      <p:nvGrpSpPr>
        <p:cNvPr id="1" name=""/>
        <p:cNvGrpSpPr/>
        <p:nvPr/>
      </p:nvGrpSpPr>
      <p:grpSpPr>
        <a:xfrm>
          <a:off x="0" y="0"/>
          <a:ext cx="0" cy="0"/>
          <a:chOff x="0" y="0"/>
          <a:chExt cx="0" cy="0"/>
        </a:xfrm>
      </p:grpSpPr>
      <p:grpSp>
        <p:nvGrpSpPr>
          <p:cNvPr id="5" name="组合 4"/>
          <p:cNvGrpSpPr/>
          <p:nvPr userDrawn="1"/>
        </p:nvGrpSpPr>
        <p:grpSpPr>
          <a:xfrm>
            <a:off x="11154668" y="406907"/>
            <a:ext cx="743041" cy="2308825"/>
            <a:chOff x="11154668" y="406907"/>
            <a:chExt cx="743041" cy="2308825"/>
          </a:xfrm>
        </p:grpSpPr>
        <p:sp>
          <p:nvSpPr>
            <p:cNvPr id="10" name="矩形 9"/>
            <p:cNvSpPr/>
            <p:nvPr userDrawn="1"/>
          </p:nvSpPr>
          <p:spPr>
            <a:xfrm>
              <a:off x="11595041" y="406907"/>
              <a:ext cx="302668" cy="302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11154668" y="959328"/>
              <a:ext cx="183892" cy="1838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11414641" y="2426053"/>
              <a:ext cx="289679" cy="28967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
        <p:nvSpPr>
          <p:cNvPr id="13" name="文本框 6"/>
          <p:cNvSpPr txBox="1"/>
          <p:nvPr userDrawn="1"/>
        </p:nvSpPr>
        <p:spPr>
          <a:xfrm>
            <a:off x="343436" y="408186"/>
            <a:ext cx="824249" cy="430887"/>
          </a:xfrm>
          <a:prstGeom prst="rect">
            <a:avLst/>
          </a:prstGeom>
          <a:noFill/>
        </p:spPr>
        <p:txBody>
          <a:bodyPr wrap="square" rtlCol="0">
            <a:spAutoFit/>
          </a:bodyPr>
          <a:lstStyle/>
          <a:p>
            <a:r>
              <a:rPr kumimoji="1" lang="en-US" altLang="zh-CN" sz="2200" b="1">
                <a:solidFill>
                  <a:schemeClr val="bg1"/>
                </a:solidFill>
                <a:latin typeface="微软雅黑" panose="020B0503020204020204" charset="-122"/>
                <a:ea typeface="微软雅黑" panose="020B0503020204020204" charset="-122"/>
                <a:cs typeface="微软雅黑" panose="020B0503020204020204" charset="-122"/>
              </a:rPr>
              <a:t>1.1</a:t>
            </a:r>
            <a:endParaRPr kumimoji="1" lang="zh-CN" altLang="en-US" sz="22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4" name="矩形 13"/>
          <p:cNvSpPr/>
          <p:nvPr userDrawn="1"/>
        </p:nvSpPr>
        <p:spPr>
          <a:xfrm>
            <a:off x="320510" y="211034"/>
            <a:ext cx="665266" cy="665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1053935" y="211034"/>
            <a:ext cx="8632990" cy="6652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119745" y="247650"/>
            <a:ext cx="8100455" cy="581025"/>
          </a:xfrm>
        </p:spPr>
        <p:txBody>
          <a:bodyPr>
            <a:normAutofit/>
          </a:bodyPr>
          <a:lstStyle>
            <a:lvl1pPr algn="l">
              <a:defRPr sz="2800" b="0" i="0">
                <a:solidFill>
                  <a:schemeClr val="tx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pic>
        <p:nvPicPr>
          <p:cNvPr id="1030" name="Picture 6" descr="C:\Users\zhangqc.THFUND\Desktop\logo0.jpg"/>
          <p:cNvPicPr>
            <a:picLocks noChangeAspect="1" noChangeArrowheads="1"/>
          </p:cNvPicPr>
          <p:nvPr userDrawn="1"/>
        </p:nvPicPr>
        <p:blipFill>
          <a:blip r:embed="rId2" cstate="print"/>
          <a:srcRect/>
          <a:stretch>
            <a:fillRect/>
          </a:stretch>
        </p:blipFill>
        <p:spPr bwMode="auto">
          <a:xfrm>
            <a:off x="10272463" y="352232"/>
            <a:ext cx="1632457" cy="382870"/>
          </a:xfrm>
          <a:prstGeom prst="rect">
            <a:avLst/>
          </a:prstGeom>
          <a:noFill/>
        </p:spPr>
      </p:pic>
      <p:pic>
        <p:nvPicPr>
          <p:cNvPr id="20" name="Picture 5" descr="C:\Users\zhangqc.THFUND\Desktop\ppt-底部条.jpg"/>
          <p:cNvPicPr>
            <a:picLocks noChangeAspect="1" noChangeArrowheads="1"/>
          </p:cNvPicPr>
          <p:nvPr userDrawn="1"/>
        </p:nvPicPr>
        <p:blipFill>
          <a:blip r:embed="rId3" cstate="print"/>
          <a:srcRect/>
          <a:stretch>
            <a:fillRect/>
          </a:stretch>
        </p:blipFill>
        <p:spPr bwMode="auto">
          <a:xfrm>
            <a:off x="-1" y="6496050"/>
            <a:ext cx="12192001" cy="361950"/>
          </a:xfrm>
          <a:prstGeom prst="rect">
            <a:avLst/>
          </a:prstGeom>
          <a:solidFill>
            <a:schemeClr val="bg1">
              <a:lumMod val="95000"/>
            </a:schemeClr>
          </a:solidFill>
        </p:spPr>
      </p:pic>
      <p:sp>
        <p:nvSpPr>
          <p:cNvPr id="15" name="文本占位符 14"/>
          <p:cNvSpPr>
            <a:spLocks noGrp="1"/>
          </p:cNvSpPr>
          <p:nvPr>
            <p:ph type="body" sz="quarter" idx="10" hasCustomPrompt="1"/>
          </p:nvPr>
        </p:nvSpPr>
        <p:spPr>
          <a:xfrm>
            <a:off x="320634" y="213755"/>
            <a:ext cx="659080" cy="653143"/>
          </a:xfrm>
        </p:spPr>
        <p:txBody>
          <a:bodyPr anchor="ctr">
            <a:noAutofit/>
          </a:bodyPr>
          <a:lstStyle>
            <a:lvl1pPr algn="ctr">
              <a:buFontTx/>
              <a:buNone/>
              <a:defRPr sz="2400" b="1">
                <a:solidFill>
                  <a:schemeClr val="bg1"/>
                </a:solidFill>
                <a:latin typeface="Segoe UI" panose="020B0502040204020203" charset="0"/>
                <a:ea typeface="Segoe UI" panose="020B0502040204020203" charset="0"/>
                <a:cs typeface="Segoe UI" panose="020B0502040204020203" charset="0"/>
              </a:defRPr>
            </a:lvl1pPr>
          </a:lstStyle>
          <a:p>
            <a:pPr lvl="0"/>
            <a:r>
              <a:rPr lang="en-US" altLang="zh-CN" dirty="0"/>
              <a:t>1.1</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内页1_全">
    <p:spTree>
      <p:nvGrpSpPr>
        <p:cNvPr id="1" name=""/>
        <p:cNvGrpSpPr/>
        <p:nvPr/>
      </p:nvGrpSpPr>
      <p:grpSpPr>
        <a:xfrm>
          <a:off x="0" y="0"/>
          <a:ext cx="0" cy="0"/>
          <a:chOff x="0" y="0"/>
          <a:chExt cx="0" cy="0"/>
        </a:xfrm>
      </p:grpSpPr>
      <p:sp>
        <p:nvSpPr>
          <p:cNvPr id="13" name="文本框 6"/>
          <p:cNvSpPr txBox="1"/>
          <p:nvPr userDrawn="1"/>
        </p:nvSpPr>
        <p:spPr>
          <a:xfrm>
            <a:off x="343436" y="408186"/>
            <a:ext cx="824249" cy="430887"/>
          </a:xfrm>
          <a:prstGeom prst="rect">
            <a:avLst/>
          </a:prstGeom>
          <a:noFill/>
        </p:spPr>
        <p:txBody>
          <a:bodyPr wrap="square" rtlCol="0">
            <a:spAutoFit/>
          </a:bodyPr>
          <a:lstStyle/>
          <a:p>
            <a:r>
              <a:rPr kumimoji="1" lang="en-US" altLang="zh-CN" sz="2200" b="1" dirty="0">
                <a:solidFill>
                  <a:prstClr val="white"/>
                </a:solidFill>
                <a:latin typeface="微软雅黑" panose="020B0503020204020204" charset="-122"/>
                <a:ea typeface="微软雅黑" panose="020B0503020204020204" charset="-122"/>
                <a:cs typeface="微软雅黑" panose="020B0503020204020204" charset="-122"/>
              </a:rPr>
              <a:t>1.1</a:t>
            </a:r>
            <a:endParaRPr kumimoji="1" lang="zh-CN" altLang="en-US" sz="2200" b="1" dirty="0">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14" name="矩形 13"/>
          <p:cNvSpPr/>
          <p:nvPr userDrawn="1"/>
        </p:nvSpPr>
        <p:spPr>
          <a:xfrm>
            <a:off x="320510" y="211034"/>
            <a:ext cx="665266" cy="665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userDrawn="1"/>
        </p:nvSpPr>
        <p:spPr>
          <a:xfrm>
            <a:off x="1053935" y="211034"/>
            <a:ext cx="8632990" cy="6652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title"/>
          </p:nvPr>
        </p:nvSpPr>
        <p:spPr>
          <a:xfrm>
            <a:off x="1119745" y="247650"/>
            <a:ext cx="8100455" cy="581025"/>
          </a:xfrm>
        </p:spPr>
        <p:txBody>
          <a:bodyPr>
            <a:normAutofit/>
          </a:bodyPr>
          <a:lstStyle>
            <a:lvl1pPr algn="l">
              <a:defRPr sz="2400" b="0" i="0">
                <a:solidFill>
                  <a:schemeClr val="tx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pic>
        <p:nvPicPr>
          <p:cNvPr id="1030" name="Picture 6" descr="C:\Users\zhangqc.THFUND\Desktop\logo0.jpg"/>
          <p:cNvPicPr>
            <a:picLocks noChangeAspect="1" noChangeArrowheads="1"/>
          </p:cNvPicPr>
          <p:nvPr userDrawn="1"/>
        </p:nvPicPr>
        <p:blipFill>
          <a:blip r:embed="rId2" cstate="print"/>
          <a:stretch>
            <a:fillRect/>
          </a:stretch>
        </p:blipFill>
        <p:spPr bwMode="auto">
          <a:xfrm>
            <a:off x="10272463" y="353214"/>
            <a:ext cx="1632457" cy="380905"/>
          </a:xfrm>
          <a:prstGeom prst="rect">
            <a:avLst/>
          </a:prstGeom>
          <a:noFill/>
        </p:spPr>
      </p:pic>
      <p:sp>
        <p:nvSpPr>
          <p:cNvPr id="15" name="文本占位符 14"/>
          <p:cNvSpPr>
            <a:spLocks noGrp="1"/>
          </p:cNvSpPr>
          <p:nvPr>
            <p:ph type="body" sz="quarter" idx="10" hasCustomPrompt="1"/>
          </p:nvPr>
        </p:nvSpPr>
        <p:spPr>
          <a:xfrm>
            <a:off x="320634" y="213755"/>
            <a:ext cx="659080" cy="653143"/>
          </a:xfrm>
        </p:spPr>
        <p:txBody>
          <a:bodyPr anchor="ctr">
            <a:noAutofit/>
          </a:bodyPr>
          <a:lstStyle>
            <a:lvl1pPr algn="ctr">
              <a:buFontTx/>
              <a:buNone/>
              <a:defRPr sz="2400" b="1">
                <a:solidFill>
                  <a:schemeClr val="bg1"/>
                </a:solidFill>
                <a:latin typeface="Segoe UI" panose="020B0502040204020203" charset="0"/>
                <a:ea typeface="Segoe UI" panose="020B0502040204020203" charset="0"/>
                <a:cs typeface="Segoe UI" panose="020B0502040204020203" charset="0"/>
              </a:defRPr>
            </a:lvl1pPr>
          </a:lstStyle>
          <a:p>
            <a:pPr lvl="0"/>
            <a:r>
              <a:rPr lang="en-US" altLang="zh-CN" dirty="0"/>
              <a:t>1.1</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Microsoft JhengHei" panose="020B0604030504040204" pitchFamily="34" charset="-120"/>
                <a:cs typeface="Microsoft JhengHei" panose="020B0604030504040204" pitchFamily="34" charset="-120"/>
              </a:defRPr>
            </a:lvl1pPr>
          </a:lstStyle>
          <a:p>
            <a:endParaRPr/>
          </a:p>
        </p:txBody>
      </p:sp>
      <p:sp>
        <p:nvSpPr>
          <p:cNvPr id="3" name="Holder 3"/>
          <p:cNvSpPr>
            <a:spLocks noGrp="1"/>
          </p:cNvSpPr>
          <p:nvPr>
            <p:ph type="body" idx="1"/>
          </p:nvPr>
        </p:nvSpPr>
        <p:spPr/>
        <p:txBody>
          <a:bodyPr lIns="0" tIns="0" rIns="0" bIns="0"/>
          <a:lstStyle>
            <a:lvl1pPr>
              <a:defRPr sz="1400" b="0" i="0">
                <a:solidFill>
                  <a:schemeClr val="tx1"/>
                </a:solidFill>
                <a:latin typeface="微软雅黑" panose="020B0503020204020204" charset="-122"/>
                <a:cs typeface="微软雅黑" panose="020B0503020204020204" charset="-122"/>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12/27/2022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内页1_全">
    <p:spTree>
      <p:nvGrpSpPr>
        <p:cNvPr id="1" name=""/>
        <p:cNvGrpSpPr/>
        <p:nvPr/>
      </p:nvGrpSpPr>
      <p:grpSpPr>
        <a:xfrm>
          <a:off x="0" y="0"/>
          <a:ext cx="0" cy="0"/>
          <a:chOff x="0" y="0"/>
          <a:chExt cx="0" cy="0"/>
        </a:xfrm>
      </p:grpSpPr>
      <p:sp>
        <p:nvSpPr>
          <p:cNvPr id="13" name="文本框 6"/>
          <p:cNvSpPr txBox="1"/>
          <p:nvPr userDrawn="1"/>
        </p:nvSpPr>
        <p:spPr>
          <a:xfrm>
            <a:off x="343436" y="408186"/>
            <a:ext cx="824249" cy="430887"/>
          </a:xfrm>
          <a:prstGeom prst="rect">
            <a:avLst/>
          </a:prstGeom>
          <a:noFill/>
        </p:spPr>
        <p:txBody>
          <a:bodyPr wrap="square" rtlCol="0">
            <a:spAutoFit/>
          </a:bodyPr>
          <a:lstStyle/>
          <a:p>
            <a:r>
              <a:rPr kumimoji="1" lang="en-US" altLang="zh-CN" sz="2200" b="1" dirty="0">
                <a:solidFill>
                  <a:prstClr val="white"/>
                </a:solidFill>
                <a:latin typeface="微软雅黑" panose="020B0503020204020204" charset="-122"/>
                <a:ea typeface="微软雅黑" panose="020B0503020204020204" charset="-122"/>
                <a:cs typeface="微软雅黑" panose="020B0503020204020204" charset="-122"/>
              </a:rPr>
              <a:t>1.1</a:t>
            </a:r>
            <a:endParaRPr kumimoji="1" lang="zh-CN" altLang="en-US" sz="2200" b="1" dirty="0">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14" name="矩形 13"/>
          <p:cNvSpPr/>
          <p:nvPr userDrawn="1"/>
        </p:nvSpPr>
        <p:spPr>
          <a:xfrm>
            <a:off x="320510" y="211034"/>
            <a:ext cx="665266" cy="665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userDrawn="1"/>
        </p:nvSpPr>
        <p:spPr>
          <a:xfrm>
            <a:off x="1053935" y="211034"/>
            <a:ext cx="8632990" cy="6652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title"/>
          </p:nvPr>
        </p:nvSpPr>
        <p:spPr>
          <a:xfrm>
            <a:off x="1119745" y="247650"/>
            <a:ext cx="8100455" cy="581025"/>
          </a:xfrm>
        </p:spPr>
        <p:txBody>
          <a:bodyPr>
            <a:normAutofit/>
          </a:bodyPr>
          <a:lstStyle>
            <a:lvl1pPr algn="l">
              <a:defRPr sz="2400" b="0" i="0">
                <a:solidFill>
                  <a:schemeClr val="tx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spTree>
    <p:extLst>
      <p:ext uri="{BB962C8B-B14F-4D97-AF65-F5344CB8AC3E}">
        <p14:creationId xmlns:p14="http://schemas.microsoft.com/office/powerpoint/2010/main" val="226204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1_全">
    <p:spTree>
      <p:nvGrpSpPr>
        <p:cNvPr id="1" name=""/>
        <p:cNvGrpSpPr/>
        <p:nvPr/>
      </p:nvGrpSpPr>
      <p:grpSpPr>
        <a:xfrm>
          <a:off x="0" y="0"/>
          <a:ext cx="0" cy="0"/>
          <a:chOff x="0" y="0"/>
          <a:chExt cx="0" cy="0"/>
        </a:xfrm>
      </p:grpSpPr>
      <p:sp>
        <p:nvSpPr>
          <p:cNvPr id="13" name="文本框 6"/>
          <p:cNvSpPr txBox="1"/>
          <p:nvPr userDrawn="1"/>
        </p:nvSpPr>
        <p:spPr>
          <a:xfrm>
            <a:off x="343436" y="408186"/>
            <a:ext cx="824249" cy="430887"/>
          </a:xfrm>
          <a:prstGeom prst="rect">
            <a:avLst/>
          </a:prstGeom>
          <a:noFill/>
        </p:spPr>
        <p:txBody>
          <a:bodyPr wrap="square" rtlCol="0">
            <a:spAutoFit/>
          </a:bodyPr>
          <a:lstStyle/>
          <a:p>
            <a:r>
              <a:rPr kumimoji="1" lang="en-US" altLang="zh-CN" sz="2200" b="1" dirty="0">
                <a:solidFill>
                  <a:schemeClr val="bg1"/>
                </a:solidFill>
                <a:latin typeface="微软雅黑" panose="020B0503020204020204" charset="-122"/>
                <a:ea typeface="微软雅黑" panose="020B0503020204020204" charset="-122"/>
                <a:cs typeface="微软雅黑" panose="020B0503020204020204" charset="-122"/>
              </a:rPr>
              <a:t>1.1</a:t>
            </a:r>
            <a:endParaRPr kumimoji="1" lang="zh-CN" altLang="en-US" sz="22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4" name="矩形 13"/>
          <p:cNvSpPr/>
          <p:nvPr userDrawn="1"/>
        </p:nvSpPr>
        <p:spPr>
          <a:xfrm>
            <a:off x="342900" y="210820"/>
            <a:ext cx="585470" cy="52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1053935" y="211034"/>
            <a:ext cx="8632990" cy="6652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119505" y="205740"/>
            <a:ext cx="8100695" cy="528955"/>
          </a:xfrm>
        </p:spPr>
        <p:txBody>
          <a:bodyPr>
            <a:normAutofit/>
          </a:bodyPr>
          <a:lstStyle>
            <a:lvl1pPr algn="l">
              <a:defRPr sz="2800" b="0" i="0">
                <a:solidFill>
                  <a:schemeClr val="tx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pic>
        <p:nvPicPr>
          <p:cNvPr id="1030" name="Picture 6" descr="C:\Users\zhangqc.THFUND\Desktop\logo0.jpg"/>
          <p:cNvPicPr>
            <a:picLocks noChangeAspect="1" noChangeArrowheads="1"/>
          </p:cNvPicPr>
          <p:nvPr userDrawn="1"/>
        </p:nvPicPr>
        <p:blipFill>
          <a:blip r:embed="rId2" cstate="print"/>
          <a:stretch>
            <a:fillRect/>
          </a:stretch>
        </p:blipFill>
        <p:spPr bwMode="auto">
          <a:xfrm>
            <a:off x="10272463" y="136679"/>
            <a:ext cx="1632457" cy="380905"/>
          </a:xfrm>
          <a:prstGeom prst="rect">
            <a:avLst/>
          </a:prstGeom>
          <a:noFill/>
        </p:spPr>
      </p:pic>
      <p:pic>
        <p:nvPicPr>
          <p:cNvPr id="9" name="Picture 5"/>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0" y="6495288"/>
            <a:ext cx="12192000" cy="362712"/>
          </a:xfrm>
          <a:prstGeom prst="rect">
            <a:avLst/>
          </a:prstGeom>
          <a:solidFill>
            <a:schemeClr val="bg1">
              <a:lumMod val="95000"/>
            </a:schemeClr>
          </a:solidFill>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页2_无logo">
    <p:spTree>
      <p:nvGrpSpPr>
        <p:cNvPr id="1" name=""/>
        <p:cNvGrpSpPr/>
        <p:nvPr/>
      </p:nvGrpSpPr>
      <p:grpSpPr>
        <a:xfrm>
          <a:off x="0" y="0"/>
          <a:ext cx="0" cy="0"/>
          <a:chOff x="0" y="0"/>
          <a:chExt cx="0" cy="0"/>
        </a:xfrm>
      </p:grpSpPr>
      <p:sp>
        <p:nvSpPr>
          <p:cNvPr id="13" name="文本框 6"/>
          <p:cNvSpPr txBox="1"/>
          <p:nvPr userDrawn="1"/>
        </p:nvSpPr>
        <p:spPr>
          <a:xfrm>
            <a:off x="343436" y="408186"/>
            <a:ext cx="824249" cy="430887"/>
          </a:xfrm>
          <a:prstGeom prst="rect">
            <a:avLst/>
          </a:prstGeom>
          <a:noFill/>
        </p:spPr>
        <p:txBody>
          <a:bodyPr wrap="square" rtlCol="0">
            <a:spAutoFit/>
          </a:bodyPr>
          <a:lstStyle/>
          <a:p>
            <a:r>
              <a:rPr kumimoji="1" lang="en-US" altLang="zh-CN" sz="2200" b="1" dirty="0">
                <a:solidFill>
                  <a:schemeClr val="bg1"/>
                </a:solidFill>
                <a:latin typeface="微软雅黑" panose="020B0503020204020204" charset="-122"/>
                <a:ea typeface="微软雅黑" panose="020B0503020204020204" charset="-122"/>
                <a:cs typeface="微软雅黑" panose="020B0503020204020204" charset="-122"/>
              </a:rPr>
              <a:t>1.1</a:t>
            </a:r>
            <a:endParaRPr kumimoji="1" lang="zh-CN" altLang="en-US" sz="22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4" name="矩形 13"/>
          <p:cNvSpPr/>
          <p:nvPr userDrawn="1"/>
        </p:nvSpPr>
        <p:spPr>
          <a:xfrm>
            <a:off x="320510" y="211034"/>
            <a:ext cx="665266" cy="665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1053935" y="211034"/>
            <a:ext cx="8632990" cy="6652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119745" y="247650"/>
            <a:ext cx="8100455" cy="581025"/>
          </a:xfrm>
        </p:spPr>
        <p:txBody>
          <a:bodyPr>
            <a:normAutofit/>
          </a:bodyPr>
          <a:lstStyle>
            <a:lvl1pPr algn="l">
              <a:defRPr sz="2800" b="0" i="0">
                <a:solidFill>
                  <a:schemeClr val="tx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sp>
        <p:nvSpPr>
          <p:cNvPr id="8" name="文本占位符 14"/>
          <p:cNvSpPr>
            <a:spLocks noGrp="1"/>
          </p:cNvSpPr>
          <p:nvPr>
            <p:ph type="body" sz="quarter" idx="10" hasCustomPrompt="1"/>
          </p:nvPr>
        </p:nvSpPr>
        <p:spPr>
          <a:xfrm>
            <a:off x="320634" y="213755"/>
            <a:ext cx="659080" cy="653143"/>
          </a:xfrm>
        </p:spPr>
        <p:txBody>
          <a:bodyPr anchor="ctr">
            <a:noAutofit/>
          </a:bodyPr>
          <a:lstStyle>
            <a:lvl1pPr algn="ctr">
              <a:buFontTx/>
              <a:buNone/>
              <a:defRPr sz="2400" b="1">
                <a:solidFill>
                  <a:schemeClr val="bg1"/>
                </a:solidFill>
                <a:latin typeface="Segoe UI" panose="020B0502040204020203" charset="0"/>
                <a:ea typeface="Segoe UI" panose="020B0502040204020203" charset="0"/>
                <a:cs typeface="Segoe UI" panose="020B0502040204020203" charset="0"/>
              </a:defRPr>
            </a:lvl1pPr>
          </a:lstStyle>
          <a:p>
            <a:pPr lvl="0"/>
            <a:r>
              <a:rPr lang="en-US" altLang="zh-CN" dirty="0"/>
              <a:t>1.1</a:t>
            </a:r>
            <a:endParaRPr lang="zh-CN" altLang="en-US" dirty="0"/>
          </a:p>
        </p:txBody>
      </p:sp>
      <p:pic>
        <p:nvPicPr>
          <p:cNvPr id="10" name="Picture 5"/>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6495288"/>
            <a:ext cx="12192000" cy="362712"/>
          </a:xfrm>
          <a:prstGeom prst="rect">
            <a:avLst/>
          </a:prstGeom>
          <a:solidFill>
            <a:schemeClr val="bg1">
              <a:lumMod val="95000"/>
            </a:schemeClr>
          </a:solid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3_无底部条">
    <p:spTree>
      <p:nvGrpSpPr>
        <p:cNvPr id="1" name=""/>
        <p:cNvGrpSpPr/>
        <p:nvPr/>
      </p:nvGrpSpPr>
      <p:grpSpPr>
        <a:xfrm>
          <a:off x="0" y="0"/>
          <a:ext cx="0" cy="0"/>
          <a:chOff x="0" y="0"/>
          <a:chExt cx="0" cy="0"/>
        </a:xfrm>
      </p:grpSpPr>
      <p:sp>
        <p:nvSpPr>
          <p:cNvPr id="13" name="文本框 6"/>
          <p:cNvSpPr txBox="1"/>
          <p:nvPr userDrawn="1"/>
        </p:nvSpPr>
        <p:spPr>
          <a:xfrm>
            <a:off x="343436" y="408186"/>
            <a:ext cx="824249" cy="430887"/>
          </a:xfrm>
          <a:prstGeom prst="rect">
            <a:avLst/>
          </a:prstGeom>
          <a:noFill/>
        </p:spPr>
        <p:txBody>
          <a:bodyPr wrap="square" rtlCol="0">
            <a:spAutoFit/>
          </a:bodyPr>
          <a:lstStyle/>
          <a:p>
            <a:r>
              <a:rPr kumimoji="1" lang="en-US" altLang="zh-CN" sz="2200" b="1" dirty="0">
                <a:solidFill>
                  <a:schemeClr val="bg1"/>
                </a:solidFill>
                <a:latin typeface="微软雅黑" panose="020B0503020204020204" charset="-122"/>
                <a:ea typeface="微软雅黑" panose="020B0503020204020204" charset="-122"/>
                <a:cs typeface="微软雅黑" panose="020B0503020204020204" charset="-122"/>
              </a:rPr>
              <a:t>1.1</a:t>
            </a:r>
            <a:endParaRPr kumimoji="1" lang="zh-CN" altLang="en-US" sz="22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4" name="矩形 13"/>
          <p:cNvSpPr/>
          <p:nvPr userDrawn="1"/>
        </p:nvSpPr>
        <p:spPr>
          <a:xfrm>
            <a:off x="320510" y="211034"/>
            <a:ext cx="665266" cy="665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1053935" y="211034"/>
            <a:ext cx="8632990" cy="6652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119745" y="247650"/>
            <a:ext cx="8100455" cy="581025"/>
          </a:xfrm>
        </p:spPr>
        <p:txBody>
          <a:bodyPr>
            <a:normAutofit/>
          </a:bodyPr>
          <a:lstStyle>
            <a:lvl1pPr algn="l">
              <a:defRPr sz="2800">
                <a:solidFill>
                  <a:schemeClr val="tx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pic>
        <p:nvPicPr>
          <p:cNvPr id="1030" name="Picture 6" descr="C:\Users\zhangqc.THFUND\Desktop\logo0.jpg"/>
          <p:cNvPicPr>
            <a:picLocks noChangeAspect="1" noChangeArrowheads="1"/>
          </p:cNvPicPr>
          <p:nvPr userDrawn="1"/>
        </p:nvPicPr>
        <p:blipFill>
          <a:blip r:embed="rId2" cstate="print"/>
          <a:stretch>
            <a:fillRect/>
          </a:stretch>
        </p:blipFill>
        <p:spPr bwMode="auto">
          <a:xfrm>
            <a:off x="10272463" y="353214"/>
            <a:ext cx="1632457" cy="380905"/>
          </a:xfrm>
          <a:prstGeom prst="rect">
            <a:avLst/>
          </a:prstGeom>
          <a:noFill/>
        </p:spPr>
      </p:pic>
      <p:sp>
        <p:nvSpPr>
          <p:cNvPr id="15" name="文本占位符 14"/>
          <p:cNvSpPr>
            <a:spLocks noGrp="1"/>
          </p:cNvSpPr>
          <p:nvPr>
            <p:ph type="body" sz="quarter" idx="10" hasCustomPrompt="1"/>
          </p:nvPr>
        </p:nvSpPr>
        <p:spPr>
          <a:xfrm>
            <a:off x="320634" y="213755"/>
            <a:ext cx="659080" cy="653143"/>
          </a:xfrm>
        </p:spPr>
        <p:txBody>
          <a:bodyPr anchor="ctr">
            <a:noAutofit/>
          </a:bodyPr>
          <a:lstStyle>
            <a:lvl1pPr algn="ctr">
              <a:buFontTx/>
              <a:buNone/>
              <a:defRPr sz="2400" b="1">
                <a:solidFill>
                  <a:schemeClr val="bg1"/>
                </a:solidFill>
                <a:latin typeface="Segoe UI" panose="020B0502040204020203" charset="0"/>
                <a:ea typeface="Segoe UI" panose="020B0502040204020203" charset="0"/>
                <a:cs typeface="Segoe UI" panose="020B0502040204020203" charset="0"/>
              </a:defRPr>
            </a:lvl1pPr>
          </a:lstStyle>
          <a:p>
            <a:pPr lvl="0"/>
            <a:r>
              <a:rPr lang="en-US" altLang="zh-CN" dirty="0"/>
              <a:t>1.1</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页4_仅标题条">
    <p:spTree>
      <p:nvGrpSpPr>
        <p:cNvPr id="1" name=""/>
        <p:cNvGrpSpPr/>
        <p:nvPr/>
      </p:nvGrpSpPr>
      <p:grpSpPr>
        <a:xfrm>
          <a:off x="0" y="0"/>
          <a:ext cx="0" cy="0"/>
          <a:chOff x="0" y="0"/>
          <a:chExt cx="0" cy="0"/>
        </a:xfrm>
      </p:grpSpPr>
      <p:sp>
        <p:nvSpPr>
          <p:cNvPr id="13" name="文本框 6"/>
          <p:cNvSpPr txBox="1"/>
          <p:nvPr userDrawn="1"/>
        </p:nvSpPr>
        <p:spPr>
          <a:xfrm>
            <a:off x="343436" y="408186"/>
            <a:ext cx="824249" cy="430887"/>
          </a:xfrm>
          <a:prstGeom prst="rect">
            <a:avLst/>
          </a:prstGeom>
          <a:noFill/>
        </p:spPr>
        <p:txBody>
          <a:bodyPr wrap="square" rtlCol="0">
            <a:spAutoFit/>
          </a:bodyPr>
          <a:lstStyle/>
          <a:p>
            <a:r>
              <a:rPr kumimoji="1" lang="en-US" altLang="zh-CN" sz="2200" b="1" dirty="0">
                <a:solidFill>
                  <a:schemeClr val="bg1"/>
                </a:solidFill>
                <a:latin typeface="微软雅黑" panose="020B0503020204020204" charset="-122"/>
                <a:ea typeface="微软雅黑" panose="020B0503020204020204" charset="-122"/>
                <a:cs typeface="微软雅黑" panose="020B0503020204020204" charset="-122"/>
              </a:rPr>
              <a:t>1.1</a:t>
            </a:r>
            <a:endParaRPr kumimoji="1" lang="zh-CN" altLang="en-US" sz="22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4" name="矩形 13"/>
          <p:cNvSpPr/>
          <p:nvPr userDrawn="1"/>
        </p:nvSpPr>
        <p:spPr>
          <a:xfrm>
            <a:off x="320510" y="211034"/>
            <a:ext cx="665266" cy="665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1053935" y="211034"/>
            <a:ext cx="8632990" cy="6652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119745" y="247650"/>
            <a:ext cx="8100455" cy="581025"/>
          </a:xfrm>
        </p:spPr>
        <p:txBody>
          <a:bodyPr>
            <a:normAutofit/>
          </a:bodyPr>
          <a:lstStyle>
            <a:lvl1pPr algn="l">
              <a:defRPr sz="2800">
                <a:solidFill>
                  <a:schemeClr val="tx1"/>
                </a:solidFill>
                <a:latin typeface="+mn-ea"/>
                <a:ea typeface="+mn-ea"/>
              </a:defRPr>
            </a:lvl1pPr>
          </a:lstStyle>
          <a:p>
            <a:r>
              <a:rPr lang="zh-CN" altLang="en-US" dirty="0"/>
              <a:t>单击此处编辑母版标题样式</a:t>
            </a:r>
          </a:p>
        </p:txBody>
      </p:sp>
      <p:sp>
        <p:nvSpPr>
          <p:cNvPr id="15" name="文本占位符 14"/>
          <p:cNvSpPr>
            <a:spLocks noGrp="1"/>
          </p:cNvSpPr>
          <p:nvPr>
            <p:ph type="body" sz="quarter" idx="10" hasCustomPrompt="1"/>
          </p:nvPr>
        </p:nvSpPr>
        <p:spPr>
          <a:xfrm>
            <a:off x="320634" y="213755"/>
            <a:ext cx="659080" cy="653143"/>
          </a:xfrm>
        </p:spPr>
        <p:txBody>
          <a:bodyPr anchor="ctr">
            <a:noAutofit/>
          </a:bodyPr>
          <a:lstStyle>
            <a:lvl1pPr algn="ctr">
              <a:buFontTx/>
              <a:buNone/>
              <a:defRPr sz="2400" b="1">
                <a:solidFill>
                  <a:schemeClr val="bg1"/>
                </a:solidFill>
                <a:latin typeface="Segoe UI" panose="020B0502040204020203" charset="0"/>
                <a:ea typeface="Segoe UI" panose="020B0502040204020203" charset="0"/>
                <a:cs typeface="Segoe UI" panose="020B0502040204020203" charset="0"/>
              </a:defRPr>
            </a:lvl1pPr>
          </a:lstStyle>
          <a:p>
            <a:pPr lvl="0"/>
            <a:r>
              <a:rPr lang="en-US" altLang="zh-CN" dirty="0"/>
              <a:t>1.1</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页5_无标题条">
    <p:spTree>
      <p:nvGrpSpPr>
        <p:cNvPr id="1" name=""/>
        <p:cNvGrpSpPr/>
        <p:nvPr/>
      </p:nvGrpSpPr>
      <p:grpSpPr>
        <a:xfrm>
          <a:off x="0" y="0"/>
          <a:ext cx="0" cy="0"/>
          <a:chOff x="0" y="0"/>
          <a:chExt cx="0" cy="0"/>
        </a:xfrm>
      </p:grpSpPr>
      <p:pic>
        <p:nvPicPr>
          <p:cNvPr id="7" name="Picture 6" descr="C:\Users\zhangqc.THFUND\Desktop\logo0.jpg"/>
          <p:cNvPicPr>
            <a:picLocks noChangeAspect="1" noChangeArrowheads="1"/>
          </p:cNvPicPr>
          <p:nvPr userDrawn="1"/>
        </p:nvPicPr>
        <p:blipFill>
          <a:blip r:embed="rId2" cstate="print"/>
          <a:stretch>
            <a:fillRect/>
          </a:stretch>
        </p:blipFill>
        <p:spPr bwMode="auto">
          <a:xfrm>
            <a:off x="10272463" y="353214"/>
            <a:ext cx="1632457" cy="380905"/>
          </a:xfrm>
          <a:prstGeom prst="rect">
            <a:avLst/>
          </a:prstGeom>
          <a:noFill/>
        </p:spPr>
      </p:pic>
      <p:pic>
        <p:nvPicPr>
          <p:cNvPr id="4" name="Picture 5"/>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0" y="6495288"/>
            <a:ext cx="12192000" cy="362712"/>
          </a:xfrm>
          <a:prstGeom prst="rect">
            <a:avLst/>
          </a:prstGeom>
          <a:solidFill>
            <a:schemeClr val="bg1">
              <a:lumMod val="95000"/>
            </a:schemeClr>
          </a:solid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页6_仅底部条">
    <p:spTree>
      <p:nvGrpSpPr>
        <p:cNvPr id="1" name=""/>
        <p:cNvGrpSpPr/>
        <p:nvPr/>
      </p:nvGrpSpPr>
      <p:grpSpPr>
        <a:xfrm>
          <a:off x="0" y="0"/>
          <a:ext cx="0" cy="0"/>
          <a:chOff x="0" y="0"/>
          <a:chExt cx="0" cy="0"/>
        </a:xfrm>
      </p:grpSpPr>
      <p:pic>
        <p:nvPicPr>
          <p:cNvPr id="3" name="Picture 5"/>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6495288"/>
            <a:ext cx="12192000" cy="362712"/>
          </a:xfrm>
          <a:prstGeom prst="rect">
            <a:avLst/>
          </a:prstGeom>
          <a:solidFill>
            <a:schemeClr val="bg1">
              <a:lumMod val="95000"/>
            </a:schemeClr>
          </a:solid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页7_仅logo">
    <p:spTree>
      <p:nvGrpSpPr>
        <p:cNvPr id="1" name=""/>
        <p:cNvGrpSpPr/>
        <p:nvPr/>
      </p:nvGrpSpPr>
      <p:grpSpPr>
        <a:xfrm>
          <a:off x="0" y="0"/>
          <a:ext cx="0" cy="0"/>
          <a:chOff x="0" y="0"/>
          <a:chExt cx="0" cy="0"/>
        </a:xfrm>
      </p:grpSpPr>
      <p:pic>
        <p:nvPicPr>
          <p:cNvPr id="3" name="Picture 6" descr="C:\Users\zhangqc.THFUND\Desktop\logo0.jpg"/>
          <p:cNvPicPr>
            <a:picLocks noChangeAspect="1" noChangeArrowheads="1"/>
          </p:cNvPicPr>
          <p:nvPr userDrawn="1"/>
        </p:nvPicPr>
        <p:blipFill>
          <a:blip r:embed="rId2" cstate="print"/>
          <a:stretch>
            <a:fillRect/>
          </a:stretch>
        </p:blipFill>
        <p:spPr bwMode="auto">
          <a:xfrm>
            <a:off x="10272463" y="353214"/>
            <a:ext cx="1632457" cy="380905"/>
          </a:xfrm>
          <a:prstGeom prst="rect">
            <a:avLst/>
          </a:prstGeom>
          <a:noFill/>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8_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82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2" name="标题占位符 1"/>
          <p:cNvSpPr>
            <a:spLocks noGrp="1"/>
          </p:cNvSpPr>
          <p:nvPr>
            <p:ph type="title"/>
          </p:nvPr>
        </p:nvSpPr>
        <p:spPr>
          <a:xfrm>
            <a:off x="838200" y="0"/>
            <a:ext cx="10515600" cy="1080000"/>
          </a:xfrm>
          <a:prstGeom prst="rect">
            <a:avLst/>
          </a:prstGeom>
        </p:spPr>
        <p:txBody>
          <a:bodyPr vert="horz" lIns="91440" tIns="45720" rIns="91440" bIns="45720" rtlCol="0" anchor="ctr">
            <a:normAutofit/>
          </a:bodyPr>
          <a:lstStyle/>
          <a:p>
            <a:r>
              <a:rPr lang="zh-CN" altLang="en-US" dirty="0"/>
              <a:t>单击此处编辑母版标题样式</a:t>
            </a:r>
            <a:endParaRPr lang="zh-TW" altLang="en-US" dirty="0"/>
          </a:p>
        </p:txBody>
      </p:sp>
      <p:sp>
        <p:nvSpPr>
          <p:cNvPr id="3" name="文本占位符 2"/>
          <p:cNvSpPr>
            <a:spLocks noGrp="1"/>
          </p:cNvSpPr>
          <p:nvPr>
            <p:ph type="body" idx="1"/>
          </p:nvPr>
        </p:nvSpPr>
        <p:spPr>
          <a:xfrm>
            <a:off x="838200" y="1618593"/>
            <a:ext cx="10515600" cy="455837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zh-TW"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FD1FA0E6-E053-4AE2-95C4-BF1D3E715769}" type="datetimeFigureOut">
              <a:rPr lang="zh-TW" altLang="en-US" smtClean="0"/>
              <a:t>2022/12/27</a:t>
            </a:fld>
            <a:endParaRPr lang="zh-TW"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endParaRPr lang="zh-TW"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48E7FE-B4FE-4464-B9F7-57BC1FFE2AA3}" type="slidenum">
              <a:rPr lang="zh-TW" altLang="en-US" smtClean="0"/>
              <a:t>‹#›</a:t>
            </a:fld>
            <a:endParaRPr lang="zh-TW"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lnSpc>
          <a:spcPct val="90000"/>
        </a:lnSpc>
        <a:spcBef>
          <a:spcPct val="0"/>
        </a:spcBef>
        <a:buNone/>
        <a:defRPr sz="4000" b="0" i="0" kern="1200">
          <a:solidFill>
            <a:schemeClr val="tx1"/>
          </a:solidFill>
          <a:latin typeface="微软雅黑" panose="020B0503020204020204" charset="-122"/>
          <a:ea typeface="微软雅黑" panose="020B0503020204020204" charset="-122"/>
          <a:cs typeface="微软雅黑" panose="020B0503020204020204" charset="-122"/>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000" b="0" i="0" kern="1200">
          <a:solidFill>
            <a:schemeClr val="tx1"/>
          </a:solidFill>
          <a:latin typeface="微软雅黑" panose="020B0503020204020204" charset="-122"/>
          <a:ea typeface="微软雅黑" panose="020B0503020204020204" charset="-122"/>
          <a:cs typeface="微软雅黑" panose="020B0503020204020204" charset="-122"/>
        </a:defRPr>
      </a:lvl1pPr>
      <a:lvl2pPr marL="685800" indent="-228600" algn="l" defTabSz="914400" rtl="0" eaLnBrk="1" latinLnBrk="0" hangingPunct="1">
        <a:lnSpc>
          <a:spcPct val="125000"/>
        </a:lnSpc>
        <a:spcBef>
          <a:spcPts val="500"/>
        </a:spcBef>
        <a:buFont typeface="Arial" panose="020B0604020202020204" pitchFamily="34" charset="0"/>
        <a:buChar char="•"/>
        <a:defRPr sz="1800" b="0" i="0" kern="1200">
          <a:solidFill>
            <a:schemeClr val="tx1"/>
          </a:solidFill>
          <a:latin typeface="微软雅黑" panose="020B0503020204020204" charset="-122"/>
          <a:ea typeface="微软雅黑" panose="020B0503020204020204" charset="-122"/>
          <a:cs typeface="微软雅黑" panose="020B0503020204020204" charset="-122"/>
        </a:defRPr>
      </a:lvl2pPr>
      <a:lvl3pPr marL="1143000" indent="-228600" algn="l" defTabSz="914400" rtl="0" eaLnBrk="1" latinLnBrk="0" hangingPunct="1">
        <a:lnSpc>
          <a:spcPct val="125000"/>
        </a:lnSpc>
        <a:spcBef>
          <a:spcPts val="500"/>
        </a:spcBef>
        <a:buFont typeface="Arial" panose="020B0604020202020204" pitchFamily="34" charset="0"/>
        <a:buChar char="•"/>
        <a:defRPr sz="1600" b="0" i="0" kern="1200">
          <a:solidFill>
            <a:schemeClr val="tx1"/>
          </a:solidFill>
          <a:latin typeface="微软雅黑" panose="020B0503020204020204" charset="-122"/>
          <a:ea typeface="微软雅黑" panose="020B0503020204020204" charset="-122"/>
          <a:cs typeface="微软雅黑" panose="020B0503020204020204" charset="-122"/>
        </a:defRPr>
      </a:lvl3pPr>
      <a:lvl4pPr marL="1600200" indent="-228600" algn="l" defTabSz="914400" rtl="0" eaLnBrk="1" latinLnBrk="0" hangingPunct="1">
        <a:lnSpc>
          <a:spcPct val="125000"/>
        </a:lnSpc>
        <a:spcBef>
          <a:spcPts val="500"/>
        </a:spcBef>
        <a:buFont typeface="Arial" panose="020B0604020202020204" pitchFamily="34" charset="0"/>
        <a:buChar char="•"/>
        <a:defRPr sz="1400" b="0" i="0" kern="1200">
          <a:solidFill>
            <a:schemeClr val="tx1"/>
          </a:solidFill>
          <a:latin typeface="微软雅黑" panose="020B0503020204020204" charset="-122"/>
          <a:ea typeface="微软雅黑" panose="020B0503020204020204" charset="-122"/>
          <a:cs typeface="微软雅黑" panose="020B0503020204020204" charset="-122"/>
        </a:defRPr>
      </a:lvl4pPr>
      <a:lvl5pPr marL="2057400" indent="-228600" algn="l" defTabSz="914400" rtl="0" eaLnBrk="1" latinLnBrk="0" hangingPunct="1">
        <a:lnSpc>
          <a:spcPct val="125000"/>
        </a:lnSpc>
        <a:spcBef>
          <a:spcPts val="500"/>
        </a:spcBef>
        <a:buFont typeface="Arial" panose="020B0604020202020204" pitchFamily="34" charset="0"/>
        <a:buChar char="•"/>
        <a:defRPr sz="1400" b="0" i="0" kern="1200">
          <a:solidFill>
            <a:schemeClr val="tx1"/>
          </a:solidFill>
          <a:latin typeface="微软雅黑" panose="020B0503020204020204" charset="-122"/>
          <a:ea typeface="微软雅黑" panose="020B0503020204020204" charset="-122"/>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zhangqc.THFUND\Desktop\ppt首页.jpg"/>
          <p:cNvPicPr>
            <a:picLocks noChangeAspect="1" noChangeArrowheads="1"/>
          </p:cNvPicPr>
          <p:nvPr/>
        </p:nvPicPr>
        <p:blipFill>
          <a:blip r:embed="rId2" cstate="print"/>
          <a:stretch>
            <a:fillRect/>
          </a:stretch>
        </p:blipFill>
        <p:spPr bwMode="auto">
          <a:xfrm>
            <a:off x="2" y="1"/>
            <a:ext cx="12191998" cy="6857999"/>
          </a:xfrm>
          <a:prstGeom prst="rect">
            <a:avLst/>
          </a:prstGeom>
          <a:noFill/>
        </p:spPr>
      </p:pic>
      <p:sp>
        <p:nvSpPr>
          <p:cNvPr id="9" name="文本框 4"/>
          <p:cNvSpPr txBox="1"/>
          <p:nvPr/>
        </p:nvSpPr>
        <p:spPr>
          <a:xfrm>
            <a:off x="1219042" y="1253196"/>
            <a:ext cx="9291405" cy="2738120"/>
          </a:xfrm>
          <a:prstGeom prst="rect">
            <a:avLst/>
          </a:prstGeom>
          <a:noFill/>
        </p:spPr>
        <p:txBody>
          <a:bodyPr wrap="square" rtlCol="0">
            <a:spAutoFit/>
          </a:bodyPr>
          <a:lstStyle/>
          <a:p>
            <a:pPr algn="ctr">
              <a:lnSpc>
                <a:spcPct val="150000"/>
              </a:lnSpc>
            </a:pPr>
            <a:r>
              <a:rPr kumimoji="1" lang="zh-CN" altLang="en-US" sz="4000" b="1" dirty="0">
                <a:solidFill>
                  <a:schemeClr val="bg1"/>
                </a:solidFill>
                <a:latin typeface="微软雅黑" panose="020B0503020204020204" charset="-122"/>
                <a:ea typeface="微软雅黑" panose="020B0503020204020204" charset="-122"/>
                <a:cs typeface="微软雅黑" panose="020B0503020204020204" charset="-122"/>
              </a:rPr>
              <a:t>曙光已现，夯实底部</a:t>
            </a:r>
          </a:p>
          <a:p>
            <a:pPr algn="ctr">
              <a:lnSpc>
                <a:spcPct val="150000"/>
              </a:lnSpc>
            </a:pPr>
            <a:r>
              <a:rPr kumimoji="1" lang="en-US" altLang="zh-CN" sz="4000" b="1" dirty="0">
                <a:solidFill>
                  <a:schemeClr val="bg1"/>
                </a:solidFill>
                <a:latin typeface="微软雅黑" panose="020B0503020204020204" charset="-122"/>
                <a:ea typeface="微软雅黑" panose="020B0503020204020204" charset="-122"/>
                <a:cs typeface="微软雅黑" panose="020B0503020204020204" charset="-122"/>
              </a:rPr>
              <a:t>                    </a:t>
            </a:r>
            <a:r>
              <a:rPr kumimoji="1" lang="en-US" altLang="zh-CN" sz="3600" b="1" dirty="0">
                <a:solidFill>
                  <a:schemeClr val="bg1"/>
                </a:solidFill>
                <a:latin typeface="微软雅黑" panose="020B0503020204020204" charset="-122"/>
                <a:ea typeface="微软雅黑" panose="020B0503020204020204" charset="-122"/>
                <a:cs typeface="微软雅黑" panose="020B0503020204020204" charset="-122"/>
              </a:rPr>
              <a:t>-- 2023</a:t>
            </a:r>
            <a:r>
              <a:rPr kumimoji="1" lang="zh-CN" altLang="en-US" sz="3600" b="1" dirty="0">
                <a:solidFill>
                  <a:schemeClr val="bg1"/>
                </a:solidFill>
                <a:latin typeface="微软雅黑" panose="020B0503020204020204" charset="-122"/>
                <a:ea typeface="微软雅黑" panose="020B0503020204020204" charset="-122"/>
                <a:cs typeface="微软雅黑" panose="020B0503020204020204" charset="-122"/>
              </a:rPr>
              <a:t>年投资策略报告</a:t>
            </a:r>
            <a:endParaRPr kumimoji="1" lang="en-US" altLang="zh-CN" sz="4000" b="1" dirty="0">
              <a:solidFill>
                <a:schemeClr val="bg1"/>
              </a:solidFill>
              <a:latin typeface="微软雅黑" panose="020B0503020204020204" charset="-122"/>
              <a:ea typeface="微软雅黑" panose="020B0503020204020204" charset="-122"/>
              <a:cs typeface="微软雅黑" panose="020B0503020204020204" charset="-122"/>
            </a:endParaRPr>
          </a:p>
          <a:p>
            <a:pPr algn="ctr"/>
            <a:endParaRPr kumimoji="1" lang="en-US" altLang="zh-CN" sz="3200" b="1" dirty="0">
              <a:solidFill>
                <a:schemeClr val="bg1"/>
              </a:solidFill>
              <a:latin typeface="微软雅黑" panose="020B0503020204020204" charset="-122"/>
              <a:ea typeface="微软雅黑" panose="020B0503020204020204" charset="-122"/>
              <a:cs typeface="微软雅黑" panose="020B0503020204020204" charset="-122"/>
            </a:endParaRPr>
          </a:p>
          <a:p>
            <a:pPr algn="ctr"/>
            <a:endParaRPr kumimoji="1" lang="en-US" altLang="zh-CN" sz="20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7549514" y="3884295"/>
            <a:ext cx="3423443" cy="971550"/>
          </a:xfrm>
          <a:prstGeom prst="rect">
            <a:avLst/>
          </a:prstGeom>
        </p:spPr>
        <p:txBody>
          <a:bodyPr vert="horz" lIns="91440" tIns="45720" rIns="91440" bIns="45720" rtlCol="0" anchor="ctr">
            <a:normAutofit fontScale="47500" lnSpcReduction="20000"/>
          </a:bodyPr>
          <a:lstStyle/>
          <a:p>
            <a:pPr algn="ctr">
              <a:lnSpc>
                <a:spcPct val="170000"/>
              </a:lnSpc>
            </a:pPr>
            <a:r>
              <a:rPr kumimoji="1" lang="zh-CN" altLang="en-US" sz="4000" dirty="0">
                <a:solidFill>
                  <a:schemeClr val="bg1"/>
                </a:solidFill>
                <a:latin typeface="微软雅黑" panose="020B0503020204020204" charset="-122"/>
                <a:ea typeface="微软雅黑" panose="020B0503020204020204" charset="-122"/>
                <a:cs typeface="微软雅黑" panose="020B0503020204020204" charset="-122"/>
                <a:sym typeface="+mn-ea"/>
              </a:rPr>
              <a:t>天弘基金首席策略分析师</a:t>
            </a:r>
            <a:r>
              <a:rPr kumimoji="1" lang="en-US" altLang="zh-CN" sz="4000" dirty="0">
                <a:solidFill>
                  <a:schemeClr val="bg1"/>
                </a:solidFill>
                <a:latin typeface="微软雅黑" panose="020B0503020204020204" charset="-122"/>
                <a:ea typeface="微软雅黑" panose="020B0503020204020204" charset="-122"/>
                <a:cs typeface="微软雅黑" panose="020B0503020204020204" charset="-122"/>
                <a:sym typeface="+mn-ea"/>
              </a:rPr>
              <a:t> </a:t>
            </a:r>
            <a:r>
              <a:rPr kumimoji="1" lang="zh-CN" altLang="en-US" sz="4000" dirty="0">
                <a:solidFill>
                  <a:schemeClr val="bg1"/>
                </a:solidFill>
                <a:latin typeface="微软雅黑" panose="020B0503020204020204" charset="-122"/>
                <a:ea typeface="微软雅黑" panose="020B0503020204020204" charset="-122"/>
                <a:cs typeface="微软雅黑" panose="020B0503020204020204" charset="-122"/>
                <a:sym typeface="+mn-ea"/>
              </a:rPr>
              <a:t>刘宁</a:t>
            </a:r>
            <a:endParaRPr kumimoji="1" lang="en-US" altLang="zh-CN" sz="4000" dirty="0">
              <a:solidFill>
                <a:schemeClr val="bg1"/>
              </a:solidFill>
              <a:latin typeface="微软雅黑" panose="020B0503020204020204" charset="-122"/>
              <a:ea typeface="微软雅黑" panose="020B0503020204020204" charset="-122"/>
              <a:cs typeface="微软雅黑" panose="020B0503020204020204" charset="-122"/>
            </a:endParaRPr>
          </a:p>
          <a:p>
            <a:pPr algn="ctr">
              <a:lnSpc>
                <a:spcPct val="170000"/>
              </a:lnSpc>
            </a:pPr>
            <a:r>
              <a:rPr kumimoji="1" lang="en-US" altLang="zh-CN" sz="4000">
                <a:solidFill>
                  <a:schemeClr val="bg1"/>
                </a:solidFill>
                <a:latin typeface="微软雅黑" panose="020B0503020204020204" charset="-122"/>
                <a:ea typeface="微软雅黑" panose="020B0503020204020204" charset="-122"/>
                <a:cs typeface="微软雅黑" panose="020B0503020204020204" charset="-122"/>
                <a:sym typeface="+mn-ea"/>
              </a:rPr>
              <a:t>2022.12.27</a:t>
            </a:r>
            <a:endParaRPr kumimoji="0" lang="zh-CN" altLang="en-US" sz="4000" i="0" u="none" strike="noStrike" kern="1200" cap="none" spc="0" normalizeH="0" baseline="0" noProof="0" dirty="0">
              <a:ln>
                <a:noFill/>
              </a:ln>
              <a:solidFill>
                <a:srgbClr val="292929"/>
              </a:solidFill>
              <a:effectLst/>
              <a:uLnTx/>
              <a:uFillTx/>
              <a:latin typeface="+mj-lt"/>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9505" y="247650"/>
            <a:ext cx="8100695" cy="551180"/>
          </a:xfrm>
        </p:spPr>
        <p:txBody>
          <a:bodyPr>
            <a:normAutofit/>
          </a:bodyPr>
          <a:lstStyle/>
          <a:p>
            <a:r>
              <a:rPr lang="zh-CN" altLang="en-US" sz="2400" dirty="0"/>
              <a:t>扩大内需，大力提振信心</a:t>
            </a:r>
          </a:p>
        </p:txBody>
      </p:sp>
      <p:sp>
        <p:nvSpPr>
          <p:cNvPr id="10" name="文本框 9"/>
          <p:cNvSpPr txBox="1"/>
          <p:nvPr/>
        </p:nvSpPr>
        <p:spPr>
          <a:xfrm>
            <a:off x="523091" y="1539502"/>
            <a:ext cx="10203180" cy="2404969"/>
          </a:xfrm>
          <a:prstGeom prst="rect">
            <a:avLst/>
          </a:prstGeom>
        </p:spPr>
        <p:txBody>
          <a:bodyPr vert="horz" wrap="square" lIns="91440" tIns="45720" rIns="91440" bIns="45720" rtlCol="0" anchor="ctr">
            <a:noAutofit/>
          </a:bodyPr>
          <a:lstStyle/>
          <a:p>
            <a:pPr marL="342900" marR="0" indent="-342900" algn="l" defTabSz="914400" rtl="0" eaLnBrk="1" fontAlgn="auto" latinLnBrk="0" hangingPunct="1">
              <a:lnSpc>
                <a:spcPct val="150000"/>
              </a:lnSpc>
              <a:spcBef>
                <a:spcPct val="0"/>
              </a:spcBef>
              <a:spcAft>
                <a:spcPts val="0"/>
              </a:spcAft>
              <a:buClrTx/>
              <a:buSzTx/>
              <a:buFont typeface="Wingdings" panose="05000000000000000000" pitchFamily="2" charset="2"/>
              <a:buChar char="Ø"/>
            </a:pPr>
            <a:r>
              <a:rPr kumimoji="0" lang="zh-CN" altLang="en-US" sz="1600" i="0" u="none" strike="noStrike" kern="1200" cap="none" spc="0" normalizeH="0" baseline="0" dirty="0">
                <a:solidFill>
                  <a:srgbClr val="292929"/>
                </a:solidFill>
                <a:latin typeface="+mn-ea"/>
                <a:cs typeface="+mj-cs"/>
                <a:sym typeface="+mn-ea"/>
              </a:rPr>
              <a:t>本次会议提出，要“</a:t>
            </a:r>
            <a:r>
              <a:rPr kumimoji="0" lang="zh-CN" altLang="en-US" sz="1600" b="1" i="0" u="none" strike="noStrike" kern="1200" cap="none" spc="0" normalizeH="0" baseline="0" dirty="0">
                <a:solidFill>
                  <a:srgbClr val="292929"/>
                </a:solidFill>
                <a:latin typeface="+mn-ea"/>
                <a:cs typeface="+mj-cs"/>
                <a:sym typeface="+mn-ea"/>
              </a:rPr>
              <a:t>大力提振市场信心</a:t>
            </a:r>
            <a:r>
              <a:rPr kumimoji="0" lang="zh-CN" altLang="en-US" sz="1600" i="0" u="none" strike="noStrike" kern="1200" cap="none" spc="0" normalizeH="0" baseline="0" dirty="0">
                <a:solidFill>
                  <a:srgbClr val="292929"/>
                </a:solidFill>
                <a:latin typeface="+mn-ea"/>
                <a:cs typeface="+mj-cs"/>
                <a:sym typeface="+mn-ea"/>
              </a:rPr>
              <a:t>”。</a:t>
            </a:r>
            <a:r>
              <a:rPr lang="zh-CN" altLang="en-US" sz="1600" dirty="0">
                <a:solidFill>
                  <a:srgbClr val="292929"/>
                </a:solidFill>
                <a:latin typeface="+mn-ea"/>
                <a:cs typeface="+mj-cs"/>
                <a:sym typeface="+mn-ea"/>
              </a:rPr>
              <a:t>之前</a:t>
            </a:r>
            <a:r>
              <a:rPr lang="en-US" altLang="zh-CN" sz="1600" dirty="0">
                <a:solidFill>
                  <a:srgbClr val="292929"/>
                </a:solidFill>
                <a:latin typeface="+mn-ea"/>
                <a:cs typeface="+mj-cs"/>
                <a:sym typeface="+mn-ea"/>
              </a:rPr>
              <a:t>2018</a:t>
            </a:r>
            <a:r>
              <a:rPr lang="zh-CN" altLang="en-US" sz="1600" dirty="0">
                <a:solidFill>
                  <a:srgbClr val="292929"/>
                </a:solidFill>
                <a:latin typeface="+mn-ea"/>
                <a:cs typeface="+mj-cs"/>
                <a:sym typeface="+mn-ea"/>
              </a:rPr>
              <a:t>年</a:t>
            </a:r>
            <a:r>
              <a:rPr lang="en-US" altLang="zh-CN" sz="1600" dirty="0">
                <a:solidFill>
                  <a:srgbClr val="292929"/>
                </a:solidFill>
                <a:latin typeface="+mn-ea"/>
                <a:cs typeface="+mj-cs"/>
                <a:sym typeface="+mn-ea"/>
              </a:rPr>
              <a:t>12</a:t>
            </a:r>
            <a:r>
              <a:rPr lang="zh-CN" altLang="en-US" sz="1600" dirty="0">
                <a:solidFill>
                  <a:srgbClr val="292929"/>
                </a:solidFill>
                <a:latin typeface="+mn-ea"/>
                <a:cs typeface="+mj-cs"/>
                <a:sym typeface="+mn-ea"/>
              </a:rPr>
              <a:t>月政治局会议提出“提振市场信心”</a:t>
            </a:r>
            <a:r>
              <a:rPr lang="en-US" altLang="zh-CN" sz="1600" dirty="0">
                <a:solidFill>
                  <a:srgbClr val="292929"/>
                </a:solidFill>
                <a:latin typeface="+mn-ea"/>
                <a:cs typeface="+mj-cs"/>
                <a:sym typeface="+mn-ea"/>
              </a:rPr>
              <a:t>--</a:t>
            </a:r>
            <a:r>
              <a:rPr lang="zh-CN" altLang="en-US" sz="1600" dirty="0">
                <a:solidFill>
                  <a:srgbClr val="292929"/>
                </a:solidFill>
                <a:latin typeface="+mn-ea"/>
                <a:cs typeface="+mj-cs"/>
                <a:sym typeface="+mn-ea"/>
              </a:rPr>
              <a:t>之后</a:t>
            </a:r>
            <a:r>
              <a:rPr lang="en-US" altLang="zh-CN" sz="1600" dirty="0">
                <a:solidFill>
                  <a:srgbClr val="292929"/>
                </a:solidFill>
                <a:latin typeface="+mn-ea"/>
                <a:cs typeface="+mj-cs"/>
                <a:sym typeface="+mn-ea"/>
              </a:rPr>
              <a:t>2019</a:t>
            </a:r>
            <a:r>
              <a:rPr lang="zh-CN" altLang="en-US" sz="1600" dirty="0">
                <a:solidFill>
                  <a:srgbClr val="292929"/>
                </a:solidFill>
                <a:latin typeface="+mn-ea"/>
                <a:cs typeface="+mj-cs"/>
                <a:sym typeface="+mn-ea"/>
              </a:rPr>
              <a:t>年初市场迎来反弹。</a:t>
            </a:r>
            <a:endParaRPr lang="en-US" altLang="zh-CN" sz="1600" dirty="0">
              <a:solidFill>
                <a:srgbClr val="292929"/>
              </a:solidFill>
              <a:latin typeface="+mn-ea"/>
              <a:cs typeface="+mj-cs"/>
              <a:sym typeface="+mn-ea"/>
            </a:endParaRPr>
          </a:p>
          <a:p>
            <a:pPr marL="342900" marR="0" indent="-342900" algn="l" defTabSz="914400" rtl="0" eaLnBrk="1" fontAlgn="auto" latinLnBrk="0" hangingPunct="1">
              <a:lnSpc>
                <a:spcPct val="150000"/>
              </a:lnSpc>
              <a:spcBef>
                <a:spcPct val="0"/>
              </a:spcBef>
              <a:spcAft>
                <a:spcPts val="0"/>
              </a:spcAft>
              <a:buClrTx/>
              <a:buSzTx/>
              <a:buFont typeface="Wingdings" panose="05000000000000000000" pitchFamily="2" charset="2"/>
              <a:buChar char="Ø"/>
            </a:pPr>
            <a:r>
              <a:rPr lang="zh-CN" altLang="en-US" sz="1600" b="0" i="0" dirty="0">
                <a:solidFill>
                  <a:srgbClr val="000000"/>
                </a:solidFill>
                <a:effectLst/>
                <a:latin typeface="Microsoft Yahei" panose="020B0503020204020204" pitchFamily="34" charset="-122"/>
                <a:ea typeface="Microsoft Yahei" panose="020B0503020204020204" pitchFamily="34" charset="-122"/>
              </a:rPr>
              <a:t>会议提出“</a:t>
            </a:r>
            <a:r>
              <a:rPr lang="zh-CN" altLang="en-US" sz="1600" b="1" i="0" dirty="0">
                <a:solidFill>
                  <a:srgbClr val="000000"/>
                </a:solidFill>
                <a:effectLst/>
                <a:latin typeface="Microsoft Yahei" panose="020B0503020204020204" pitchFamily="34" charset="-122"/>
                <a:ea typeface="Microsoft Yahei" panose="020B0503020204020204" pitchFamily="34" charset="-122"/>
              </a:rPr>
              <a:t>把实施扩大内需战略同深化供给侧结构性改革有机结合起来</a:t>
            </a:r>
            <a:r>
              <a:rPr lang="zh-CN" altLang="en-US" sz="1600" b="0" i="0" dirty="0">
                <a:solidFill>
                  <a:srgbClr val="000000"/>
                </a:solidFill>
                <a:effectLst/>
                <a:latin typeface="Microsoft Yahei" panose="020B0503020204020204" pitchFamily="34" charset="-122"/>
                <a:ea typeface="Microsoft Yahei" panose="020B0503020204020204" pitchFamily="34" charset="-122"/>
              </a:rPr>
              <a:t>”</a:t>
            </a:r>
            <a:r>
              <a:rPr lang="zh-CN" altLang="en-US" sz="1600" dirty="0">
                <a:solidFill>
                  <a:srgbClr val="000000"/>
                </a:solidFill>
                <a:latin typeface="Microsoft Yahei" panose="020B0503020204020204" pitchFamily="34" charset="-122"/>
                <a:ea typeface="Microsoft Yahei" panose="020B0503020204020204" pitchFamily="34" charset="-122"/>
              </a:rPr>
              <a:t>，</a:t>
            </a:r>
            <a:r>
              <a:rPr lang="zh-CN" altLang="en-US" sz="1600" dirty="0"/>
              <a:t>在消费和投资的表述上均有亮点。</a:t>
            </a:r>
            <a:endParaRPr lang="en-US" altLang="zh-CN" sz="1600" dirty="0"/>
          </a:p>
          <a:p>
            <a:pPr marL="342900" marR="0" indent="-342900" algn="l" defTabSz="914400" rtl="0" eaLnBrk="1" fontAlgn="auto" latinLnBrk="0" hangingPunct="1">
              <a:lnSpc>
                <a:spcPct val="150000"/>
              </a:lnSpc>
              <a:spcBef>
                <a:spcPct val="0"/>
              </a:spcBef>
              <a:spcAft>
                <a:spcPts val="0"/>
              </a:spcAft>
              <a:buClrTx/>
              <a:buSzTx/>
              <a:buFont typeface="Wingdings" panose="05000000000000000000" pitchFamily="2" charset="2"/>
              <a:buChar char="Ø"/>
            </a:pPr>
            <a:r>
              <a:rPr lang="zh-CN" altLang="en-US" sz="1600" b="0" i="0" dirty="0">
                <a:solidFill>
                  <a:srgbClr val="000000"/>
                </a:solidFill>
                <a:effectLst/>
                <a:latin typeface="Microsoft Yahei" panose="020B0503020204020204" pitchFamily="34" charset="-122"/>
                <a:ea typeface="Microsoft Yahei" panose="020B0503020204020204" pitchFamily="34" charset="-122"/>
              </a:rPr>
              <a:t>消费方面，要“</a:t>
            </a:r>
            <a:r>
              <a:rPr lang="zh-CN" altLang="en-US" sz="1600" dirty="0"/>
              <a:t>增强消费能力，改善消费条件，创新消费 场景。多渠道增加城乡居民收入，</a:t>
            </a:r>
            <a:r>
              <a:rPr lang="zh-CN" altLang="en-US" sz="1600" b="1" dirty="0"/>
              <a:t>支持住房改善、新能源汽车、养老服务</a:t>
            </a:r>
            <a:r>
              <a:rPr lang="zh-CN" altLang="en-US" sz="1600" dirty="0"/>
              <a:t>等消费。”，国务院印发</a:t>
            </a:r>
            <a:r>
              <a:rPr lang="en-US" altLang="zh-CN" sz="1600" dirty="0"/>
              <a:t>《</a:t>
            </a:r>
            <a:r>
              <a:rPr lang="zh-CN" altLang="en-US" sz="1600" dirty="0"/>
              <a:t>扩大内需战略规划纲要</a:t>
            </a:r>
            <a:r>
              <a:rPr lang="en-US" altLang="zh-CN" sz="1600" dirty="0"/>
              <a:t>》</a:t>
            </a:r>
            <a:r>
              <a:rPr lang="en-US" altLang="zh-CN" sz="1600" dirty="0">
                <a:solidFill>
                  <a:srgbClr val="000000"/>
                </a:solidFill>
                <a:latin typeface="Microsoft Yahei" panose="020B0503020204020204" pitchFamily="34" charset="-122"/>
                <a:ea typeface="Microsoft Yahei" panose="020B0503020204020204" pitchFamily="34" charset="-122"/>
              </a:rPr>
              <a:t>--</a:t>
            </a:r>
            <a:r>
              <a:rPr lang="zh-CN" altLang="en-US" sz="1600" b="0" i="0" dirty="0">
                <a:solidFill>
                  <a:srgbClr val="000000"/>
                </a:solidFill>
                <a:effectLst/>
                <a:latin typeface="Microsoft Yahei" panose="020B0503020204020204" pitchFamily="34" charset="-122"/>
                <a:ea typeface="Microsoft Yahei" panose="020B0503020204020204" pitchFamily="34" charset="-122"/>
              </a:rPr>
              <a:t>零售：</a:t>
            </a:r>
            <a:r>
              <a:rPr lang="zh-CN" altLang="en-US" sz="1600" i="0" dirty="0">
                <a:solidFill>
                  <a:srgbClr val="C00000"/>
                </a:solidFill>
                <a:effectLst/>
                <a:latin typeface="Microsoft Yahei" panose="020B0503020204020204" pitchFamily="34" charset="-122"/>
                <a:ea typeface="Microsoft Yahei" panose="020B0503020204020204" pitchFamily="34" charset="-122"/>
              </a:rPr>
              <a:t>电子产品、家电、纺织服装</a:t>
            </a:r>
            <a:r>
              <a:rPr lang="zh-CN" altLang="en-US" sz="1600" b="0" i="0" dirty="0">
                <a:solidFill>
                  <a:srgbClr val="000000"/>
                </a:solidFill>
                <a:effectLst/>
                <a:latin typeface="Microsoft Yahei" panose="020B0503020204020204" pitchFamily="34" charset="-122"/>
                <a:ea typeface="Microsoft Yahei" panose="020B0503020204020204" pitchFamily="34" charset="-122"/>
              </a:rPr>
              <a:t>、</a:t>
            </a:r>
            <a:r>
              <a:rPr lang="zh-CN" altLang="en-US" sz="1600" dirty="0">
                <a:solidFill>
                  <a:srgbClr val="FF0000"/>
                </a:solidFill>
                <a:latin typeface="Microsoft Yahei" panose="020B0503020204020204" pitchFamily="34" charset="-122"/>
                <a:ea typeface="Microsoft Yahei" panose="020B0503020204020204" pitchFamily="34" charset="-122"/>
              </a:rPr>
              <a:t>电动车</a:t>
            </a:r>
            <a:r>
              <a:rPr lang="zh-CN" altLang="en-US" sz="1600" b="0" i="0" dirty="0">
                <a:solidFill>
                  <a:srgbClr val="000000"/>
                </a:solidFill>
                <a:effectLst/>
                <a:latin typeface="Microsoft Yahei" panose="020B0503020204020204" pitchFamily="34" charset="-122"/>
                <a:ea typeface="Microsoft Yahei" panose="020B0503020204020204" pitchFamily="34" charset="-122"/>
              </a:rPr>
              <a:t>、</a:t>
            </a:r>
            <a:r>
              <a:rPr lang="zh-CN" altLang="en-US" sz="1600" i="0" dirty="0">
                <a:solidFill>
                  <a:srgbClr val="C00000"/>
                </a:solidFill>
                <a:effectLst/>
                <a:latin typeface="Microsoft Yahei" panose="020B0503020204020204" pitchFamily="34" charset="-122"/>
                <a:ea typeface="Microsoft Yahei" panose="020B0503020204020204" pitchFamily="34" charset="-122"/>
              </a:rPr>
              <a:t>家居</a:t>
            </a:r>
            <a:r>
              <a:rPr lang="zh-CN" altLang="en-US" sz="1600" b="0" i="0" dirty="0">
                <a:solidFill>
                  <a:srgbClr val="000000"/>
                </a:solidFill>
                <a:effectLst/>
                <a:latin typeface="Microsoft Yahei" panose="020B0503020204020204" pitchFamily="34" charset="-122"/>
                <a:ea typeface="Microsoft Yahei" panose="020B0503020204020204" pitchFamily="34" charset="-122"/>
              </a:rPr>
              <a:t>，服务业：</a:t>
            </a:r>
            <a:r>
              <a:rPr lang="zh-CN" altLang="en-US" sz="1600" i="0" dirty="0">
                <a:solidFill>
                  <a:srgbClr val="C00000"/>
                </a:solidFill>
                <a:effectLst/>
                <a:latin typeface="Microsoft Yahei" panose="020B0503020204020204" pitchFamily="34" charset="-122"/>
                <a:ea typeface="Microsoft Yahei" panose="020B0503020204020204" pitchFamily="34" charset="-122"/>
              </a:rPr>
              <a:t>餐饮、食品饮料</a:t>
            </a:r>
            <a:r>
              <a:rPr lang="zh-CN" altLang="en-US" sz="1600" b="0" i="0" dirty="0">
                <a:solidFill>
                  <a:srgbClr val="000000"/>
                </a:solidFill>
                <a:effectLst/>
                <a:latin typeface="Microsoft Yahei" panose="020B0503020204020204" pitchFamily="34" charset="-122"/>
                <a:ea typeface="Microsoft Yahei" panose="020B0503020204020204" pitchFamily="34" charset="-122"/>
              </a:rPr>
              <a:t>、旅游、酒店、医美化妆品</a:t>
            </a:r>
            <a:endParaRPr lang="en-US" altLang="zh-CN" sz="1600" b="0" i="0" dirty="0">
              <a:solidFill>
                <a:srgbClr val="000000"/>
              </a:solidFill>
              <a:effectLst/>
              <a:latin typeface="Microsoft Yahei" panose="020B0503020204020204" pitchFamily="34" charset="-122"/>
              <a:ea typeface="Microsoft Yahei" panose="020B0503020204020204" pitchFamily="34" charset="-122"/>
            </a:endParaRPr>
          </a:p>
          <a:p>
            <a:pPr marL="342900" marR="0" indent="-342900" algn="l" defTabSz="914400" rtl="0" eaLnBrk="1" fontAlgn="auto" latinLnBrk="0" hangingPunct="1">
              <a:lnSpc>
                <a:spcPct val="150000"/>
              </a:lnSpc>
              <a:spcBef>
                <a:spcPct val="0"/>
              </a:spcBef>
              <a:spcAft>
                <a:spcPts val="0"/>
              </a:spcAft>
              <a:buClrTx/>
              <a:buSzTx/>
              <a:buFont typeface="Wingdings" panose="05000000000000000000" pitchFamily="2" charset="2"/>
              <a:buChar char="Ø"/>
            </a:pPr>
            <a:r>
              <a:rPr lang="zh-CN" altLang="en-US" sz="1600" dirty="0"/>
              <a:t>投资方面，“要通过政府投资和政策激励 有效带动全社会投资，加快实施“十四五”重大工程，</a:t>
            </a:r>
            <a:r>
              <a:rPr lang="zh-CN" altLang="en-US" sz="1600" b="1" dirty="0"/>
              <a:t>加强区域间基础设施联通</a:t>
            </a:r>
            <a:r>
              <a:rPr lang="zh-CN" altLang="en-US" sz="1600" dirty="0"/>
              <a:t>。政策性金融要加大对符合国家发展规划重大项目的融资支持。”</a:t>
            </a:r>
            <a:r>
              <a:rPr lang="en-US" altLang="zh-CN" sz="1600" dirty="0"/>
              <a:t>--</a:t>
            </a:r>
            <a:r>
              <a:rPr lang="zh-CN" altLang="en-US" sz="1600" dirty="0">
                <a:solidFill>
                  <a:srgbClr val="FF0000"/>
                </a:solidFill>
              </a:rPr>
              <a:t>物流、重卡</a:t>
            </a:r>
            <a:endParaRPr lang="en-US" altLang="zh-CN" sz="1600" b="0" i="0" dirty="0">
              <a:solidFill>
                <a:srgbClr val="FF0000"/>
              </a:solidFill>
              <a:effectLst/>
              <a:latin typeface="Microsoft Yahei" panose="020B0503020204020204" pitchFamily="34" charset="-122"/>
              <a:ea typeface="Microsoft Yahei" panose="020B0503020204020204" pitchFamily="34" charset="-122"/>
            </a:endParaRPr>
          </a:p>
          <a:p>
            <a:pPr marL="342900" marR="0" indent="-342900" algn="l" defTabSz="914400" rtl="0" eaLnBrk="1" fontAlgn="auto" latinLnBrk="0" hangingPunct="1">
              <a:lnSpc>
                <a:spcPct val="150000"/>
              </a:lnSpc>
              <a:spcBef>
                <a:spcPct val="0"/>
              </a:spcBef>
              <a:spcAft>
                <a:spcPts val="0"/>
              </a:spcAft>
              <a:buClrTx/>
              <a:buSzTx/>
              <a:buFont typeface="Wingdings" panose="05000000000000000000" pitchFamily="2" charset="2"/>
              <a:buChar char="Ø"/>
            </a:pPr>
            <a:endParaRPr kumimoji="0" lang="en-US" altLang="zh-CN" sz="1600" i="0" u="none" strike="noStrike" kern="1200" cap="none" spc="0" normalizeH="0" baseline="0" dirty="0">
              <a:solidFill>
                <a:srgbClr val="292929"/>
              </a:solidFill>
              <a:latin typeface="+mn-ea"/>
              <a:cs typeface="+mj-cs"/>
              <a:sym typeface="+mn-ea"/>
            </a:endParaRPr>
          </a:p>
        </p:txBody>
      </p:sp>
    </p:spTree>
    <p:extLst>
      <p:ext uri="{BB962C8B-B14F-4D97-AF65-F5344CB8AC3E}">
        <p14:creationId xmlns:p14="http://schemas.microsoft.com/office/powerpoint/2010/main" val="1135813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9505" y="247650"/>
            <a:ext cx="8100695" cy="551180"/>
          </a:xfrm>
        </p:spPr>
        <p:txBody>
          <a:bodyPr>
            <a:normAutofit/>
          </a:bodyPr>
          <a:lstStyle/>
          <a:p>
            <a:r>
              <a:rPr lang="zh-CN" altLang="en-US" sz="2400" dirty="0"/>
              <a:t>具体政策</a:t>
            </a:r>
          </a:p>
        </p:txBody>
      </p:sp>
      <p:sp>
        <p:nvSpPr>
          <p:cNvPr id="10" name="文本框 9"/>
          <p:cNvSpPr txBox="1"/>
          <p:nvPr/>
        </p:nvSpPr>
        <p:spPr>
          <a:xfrm>
            <a:off x="364527" y="2453434"/>
            <a:ext cx="11108055" cy="2130425"/>
          </a:xfrm>
          <a:prstGeom prst="rect">
            <a:avLst/>
          </a:prstGeom>
        </p:spPr>
        <p:txBody>
          <a:bodyPr vert="horz" wrap="square" lIns="91440" tIns="45720" rIns="91440" bIns="45720" rtlCol="0" anchor="ctr">
            <a:noAutofit/>
          </a:bodyPr>
          <a:lstStyle/>
          <a:p>
            <a:pPr marL="342900" marR="0" indent="-342900" algn="l" defTabSz="914400" rtl="0" eaLnBrk="1" fontAlgn="auto" latinLnBrk="0" hangingPunct="1">
              <a:lnSpc>
                <a:spcPct val="150000"/>
              </a:lnSpc>
              <a:spcBef>
                <a:spcPct val="0"/>
              </a:spcBef>
              <a:spcAft>
                <a:spcPts val="0"/>
              </a:spcAft>
              <a:buClrTx/>
              <a:buSzTx/>
              <a:buFont typeface="Wingdings" panose="05000000000000000000" pitchFamily="2" charset="2"/>
              <a:buChar char="Ø"/>
            </a:pPr>
            <a:r>
              <a:rPr kumimoji="0" lang="zh-CN" altLang="en-US" sz="1600" i="0" u="none" strike="noStrike" kern="1200" cap="none" spc="0" normalizeH="0" baseline="0" dirty="0">
                <a:solidFill>
                  <a:srgbClr val="292929"/>
                </a:solidFill>
                <a:latin typeface="+mn-ea"/>
                <a:cs typeface="+mj-cs"/>
                <a:sym typeface="+mn-ea"/>
              </a:rPr>
              <a:t>本次会议圈定了明年的五大政策目标，包括：</a:t>
            </a:r>
            <a:endParaRPr kumimoji="0" lang="en-US" altLang="zh-CN" sz="1600" i="0" u="none" strike="noStrike" kern="1200" cap="none" spc="0" normalizeH="0" baseline="0" dirty="0">
              <a:solidFill>
                <a:srgbClr val="292929"/>
              </a:solidFill>
              <a:latin typeface="+mn-ea"/>
              <a:cs typeface="+mj-cs"/>
              <a:sym typeface="+mn-ea"/>
            </a:endParaRPr>
          </a:p>
          <a:p>
            <a:pPr marL="342900" marR="0" indent="-342900" algn="l" defTabSz="914400" rtl="0" eaLnBrk="1" fontAlgn="auto" latinLnBrk="0" hangingPunct="1">
              <a:lnSpc>
                <a:spcPct val="150000"/>
              </a:lnSpc>
              <a:spcBef>
                <a:spcPct val="0"/>
              </a:spcBef>
              <a:spcAft>
                <a:spcPts val="0"/>
              </a:spcAft>
              <a:buClrTx/>
              <a:buSzTx/>
              <a:buFont typeface="Wingdings" panose="05000000000000000000" pitchFamily="2" charset="2"/>
              <a:buChar char="Ø"/>
            </a:pPr>
            <a:r>
              <a:rPr kumimoji="0" lang="zh-CN" altLang="en-US" sz="1600" b="1" i="0" u="none" strike="noStrike" kern="1200" cap="none" spc="0" normalizeH="0" baseline="0" dirty="0">
                <a:solidFill>
                  <a:srgbClr val="292929"/>
                </a:solidFill>
                <a:latin typeface="+mn-ea"/>
                <a:cs typeface="+mj-cs"/>
                <a:sym typeface="+mn-ea"/>
              </a:rPr>
              <a:t>积极的财政政策要加力提效，</a:t>
            </a:r>
            <a:endParaRPr lang="en-US" altLang="zh-CN" sz="1600" b="1" dirty="0">
              <a:solidFill>
                <a:srgbClr val="292929"/>
              </a:solidFill>
              <a:latin typeface="+mn-ea"/>
              <a:cs typeface="+mj-cs"/>
              <a:sym typeface="+mn-ea"/>
            </a:endParaRPr>
          </a:p>
          <a:p>
            <a:pPr marL="742950" lvl="1" indent="-285750">
              <a:lnSpc>
                <a:spcPct val="150000"/>
              </a:lnSpc>
              <a:spcBef>
                <a:spcPct val="0"/>
              </a:spcBef>
              <a:buFont typeface="Wingdings" panose="05000000000000000000" pitchFamily="2" charset="2"/>
              <a:buChar char="l"/>
            </a:pPr>
            <a:r>
              <a:rPr lang="en-US" altLang="zh-CN" sz="1400" dirty="0">
                <a:solidFill>
                  <a:srgbClr val="292929"/>
                </a:solidFill>
                <a:latin typeface="+mn-ea"/>
                <a:cs typeface="+mj-cs"/>
                <a:sym typeface="+mn-ea"/>
              </a:rPr>
              <a:t>2018</a:t>
            </a:r>
            <a:r>
              <a:rPr lang="zh-CN" altLang="en-US" sz="1400" dirty="0">
                <a:solidFill>
                  <a:srgbClr val="292929"/>
                </a:solidFill>
                <a:latin typeface="+mn-ea"/>
                <a:cs typeface="+mj-cs"/>
                <a:sym typeface="+mn-ea"/>
              </a:rPr>
              <a:t>年底中央经济工作会议也提及财政政策“加力提效”，</a:t>
            </a:r>
            <a:r>
              <a:rPr lang="en-US" altLang="zh-CN" sz="1400" dirty="0">
                <a:solidFill>
                  <a:srgbClr val="292929"/>
                </a:solidFill>
                <a:latin typeface="+mn-ea"/>
                <a:cs typeface="+mj-cs"/>
                <a:sym typeface="+mn-ea"/>
              </a:rPr>
              <a:t>2019</a:t>
            </a:r>
            <a:r>
              <a:rPr lang="zh-CN" altLang="en-US" sz="1400" dirty="0">
                <a:solidFill>
                  <a:srgbClr val="292929"/>
                </a:solidFill>
                <a:latin typeface="+mn-ea"/>
                <a:cs typeface="+mj-cs"/>
                <a:sym typeface="+mn-ea"/>
              </a:rPr>
              <a:t>年的赤字率从上年的</a:t>
            </a:r>
            <a:r>
              <a:rPr lang="en-US" altLang="zh-CN" sz="1400" dirty="0">
                <a:solidFill>
                  <a:srgbClr val="292929"/>
                </a:solidFill>
                <a:latin typeface="+mn-ea"/>
                <a:cs typeface="+mj-cs"/>
                <a:sym typeface="+mn-ea"/>
              </a:rPr>
              <a:t>2.6%</a:t>
            </a:r>
            <a:r>
              <a:rPr lang="zh-CN" altLang="en-US" sz="1400" dirty="0">
                <a:solidFill>
                  <a:srgbClr val="292929"/>
                </a:solidFill>
                <a:latin typeface="+mn-ea"/>
                <a:cs typeface="+mj-cs"/>
                <a:sym typeface="+mn-ea"/>
              </a:rPr>
              <a:t>提升至</a:t>
            </a:r>
            <a:r>
              <a:rPr lang="en-US" altLang="zh-CN" sz="1400" dirty="0">
                <a:solidFill>
                  <a:srgbClr val="292929"/>
                </a:solidFill>
                <a:latin typeface="+mn-ea"/>
                <a:cs typeface="+mj-cs"/>
                <a:sym typeface="+mn-ea"/>
              </a:rPr>
              <a:t>2.8%</a:t>
            </a:r>
            <a:r>
              <a:rPr lang="zh-CN" altLang="en-US" sz="1400" dirty="0">
                <a:solidFill>
                  <a:srgbClr val="292929"/>
                </a:solidFill>
                <a:latin typeface="+mn-ea"/>
                <a:cs typeface="+mj-cs"/>
                <a:sym typeface="+mn-ea"/>
              </a:rPr>
              <a:t>，考虑到今年</a:t>
            </a:r>
            <a:r>
              <a:rPr lang="en-US" altLang="zh-CN" sz="1400" dirty="0">
                <a:solidFill>
                  <a:srgbClr val="292929"/>
                </a:solidFill>
                <a:latin typeface="+mn-ea"/>
                <a:cs typeface="+mj-cs"/>
                <a:sym typeface="+mn-ea"/>
              </a:rPr>
              <a:t>1.6</a:t>
            </a:r>
            <a:r>
              <a:rPr lang="zh-CN" altLang="en-US" sz="1400" dirty="0">
                <a:solidFill>
                  <a:srgbClr val="292929"/>
                </a:solidFill>
                <a:latin typeface="+mn-ea"/>
                <a:cs typeface="+mj-cs"/>
                <a:sym typeface="+mn-ea"/>
              </a:rPr>
              <a:t>万亿一次性上缴不再，明年的赤字率可能目标达到</a:t>
            </a:r>
            <a:r>
              <a:rPr lang="en-US" altLang="zh-CN" sz="1400" dirty="0">
                <a:solidFill>
                  <a:srgbClr val="292929"/>
                </a:solidFill>
                <a:latin typeface="+mn-ea"/>
                <a:cs typeface="+mj-cs"/>
                <a:sym typeface="+mn-ea"/>
              </a:rPr>
              <a:t>3%</a:t>
            </a:r>
            <a:r>
              <a:rPr lang="zh-CN" altLang="en-US" sz="1400" dirty="0">
                <a:solidFill>
                  <a:srgbClr val="292929"/>
                </a:solidFill>
                <a:latin typeface="+mn-ea"/>
                <a:cs typeface="+mj-cs"/>
                <a:sym typeface="+mn-ea"/>
              </a:rPr>
              <a:t>的可能性较大（今年</a:t>
            </a:r>
            <a:r>
              <a:rPr lang="en-US" altLang="zh-CN" sz="1400" dirty="0">
                <a:solidFill>
                  <a:srgbClr val="292929"/>
                </a:solidFill>
                <a:latin typeface="+mn-ea"/>
                <a:cs typeface="+mj-cs"/>
                <a:sym typeface="+mn-ea"/>
              </a:rPr>
              <a:t>2.8%</a:t>
            </a:r>
            <a:r>
              <a:rPr lang="zh-CN" altLang="en-US" sz="1400" dirty="0">
                <a:solidFill>
                  <a:srgbClr val="292929"/>
                </a:solidFill>
                <a:latin typeface="+mn-ea"/>
                <a:cs typeface="+mj-cs"/>
                <a:sym typeface="+mn-ea"/>
              </a:rPr>
              <a:t>）。</a:t>
            </a:r>
            <a:endParaRPr lang="en-US" altLang="zh-CN" sz="1400" dirty="0">
              <a:solidFill>
                <a:srgbClr val="292929"/>
              </a:solidFill>
              <a:latin typeface="+mn-ea"/>
              <a:cs typeface="+mj-cs"/>
              <a:sym typeface="+mn-ea"/>
            </a:endParaRPr>
          </a:p>
          <a:p>
            <a:pPr marL="742950" lvl="1" indent="-285750">
              <a:lnSpc>
                <a:spcPct val="150000"/>
              </a:lnSpc>
              <a:spcBef>
                <a:spcPct val="0"/>
              </a:spcBef>
              <a:buFont typeface="Wingdings" panose="05000000000000000000" pitchFamily="2" charset="2"/>
              <a:buChar char="l"/>
            </a:pPr>
            <a:r>
              <a:rPr lang="zh-CN" altLang="en-US" sz="1400" dirty="0">
                <a:solidFill>
                  <a:srgbClr val="292929"/>
                </a:solidFill>
                <a:latin typeface="+mn-ea"/>
                <a:cs typeface="+mj-cs"/>
                <a:sym typeface="+mn-ea"/>
              </a:rPr>
              <a:t>另外，</a:t>
            </a:r>
            <a:r>
              <a:rPr lang="zh-CN" altLang="en-US" sz="1400" dirty="0"/>
              <a:t>去年底强调实施新的减税降费，而今年强调“优化组合赤字、专项债、贴息 等工具”</a:t>
            </a:r>
            <a:r>
              <a:rPr lang="en-US" altLang="zh-CN" sz="1400" dirty="0"/>
              <a:t>--</a:t>
            </a:r>
            <a:r>
              <a:rPr lang="zh-CN" altLang="en-US" sz="1400" dirty="0"/>
              <a:t>去年更多是奖励优等生。而今年将通过专项债（不低于今年的</a:t>
            </a:r>
            <a:r>
              <a:rPr lang="en-US" altLang="zh-CN" sz="1400" dirty="0"/>
              <a:t>3.65</a:t>
            </a:r>
            <a:r>
              <a:rPr lang="zh-CN" altLang="en-US" sz="1400" dirty="0"/>
              <a:t>万亿）、贴息等财政政策，与产业政策相结合，推动基建、</a:t>
            </a:r>
            <a:r>
              <a:rPr lang="zh-CN" altLang="en-US" sz="1400" b="1" dirty="0">
                <a:solidFill>
                  <a:srgbClr val="C00000"/>
                </a:solidFill>
              </a:rPr>
              <a:t>设备更新、技术改造</a:t>
            </a:r>
            <a:r>
              <a:rPr lang="zh-CN" altLang="en-US" sz="1400" dirty="0"/>
              <a:t>等。</a:t>
            </a:r>
            <a:endParaRPr kumimoji="0" lang="en-US" altLang="zh-CN" sz="1400" u="none" strike="noStrike" kern="1200" cap="none" spc="0" normalizeH="0" baseline="0" dirty="0">
              <a:solidFill>
                <a:srgbClr val="292929"/>
              </a:solidFill>
              <a:latin typeface="+mn-ea"/>
              <a:cs typeface="+mj-cs"/>
              <a:sym typeface="+mn-ea"/>
            </a:endParaRPr>
          </a:p>
          <a:p>
            <a:pPr marL="342900" marR="0" indent="-342900" algn="l" defTabSz="914400" rtl="0" eaLnBrk="1" fontAlgn="auto" latinLnBrk="0" hangingPunct="1">
              <a:lnSpc>
                <a:spcPct val="150000"/>
              </a:lnSpc>
              <a:spcBef>
                <a:spcPct val="0"/>
              </a:spcBef>
              <a:spcAft>
                <a:spcPts val="0"/>
              </a:spcAft>
              <a:buClrTx/>
              <a:buSzTx/>
              <a:buFont typeface="Wingdings" panose="05000000000000000000" pitchFamily="2" charset="2"/>
              <a:buChar char="Ø"/>
            </a:pPr>
            <a:r>
              <a:rPr kumimoji="0" lang="zh-CN" altLang="en-US" sz="1600" b="1" i="0" u="none" strike="noStrike" kern="1200" cap="none" spc="0" normalizeH="0" baseline="0" dirty="0">
                <a:solidFill>
                  <a:srgbClr val="292929"/>
                </a:solidFill>
                <a:latin typeface="+mn-ea"/>
                <a:cs typeface="+mj-cs"/>
                <a:sym typeface="+mn-ea"/>
              </a:rPr>
              <a:t>稳健的货币政策要精准有力</a:t>
            </a:r>
            <a:r>
              <a:rPr kumimoji="0" lang="zh-CN" altLang="en-US" sz="1600" i="0" u="none" strike="noStrike" kern="1200" cap="none" spc="0" normalizeH="0" baseline="0" dirty="0">
                <a:solidFill>
                  <a:srgbClr val="292929"/>
                </a:solidFill>
                <a:latin typeface="+mn-ea"/>
                <a:cs typeface="+mj-cs"/>
                <a:sym typeface="+mn-ea"/>
              </a:rPr>
              <a:t>，</a:t>
            </a:r>
            <a:endParaRPr kumimoji="0" lang="en-US" altLang="zh-CN" sz="1600" i="0" u="none" strike="noStrike" kern="1200" cap="none" spc="0" normalizeH="0" baseline="0" dirty="0">
              <a:solidFill>
                <a:srgbClr val="292929"/>
              </a:solidFill>
              <a:latin typeface="+mn-ea"/>
              <a:cs typeface="+mj-cs"/>
              <a:sym typeface="+mn-ea"/>
            </a:endParaRPr>
          </a:p>
          <a:p>
            <a:pPr marL="742950" lvl="1" indent="-285750">
              <a:lnSpc>
                <a:spcPct val="150000"/>
              </a:lnSpc>
              <a:spcBef>
                <a:spcPct val="0"/>
              </a:spcBef>
              <a:buFont typeface="Wingdings" panose="05000000000000000000" pitchFamily="2" charset="2"/>
              <a:buChar char="l"/>
            </a:pPr>
            <a:r>
              <a:rPr kumimoji="0" lang="zh-CN" altLang="en-US" sz="1400" u="none" strike="noStrike" kern="1200" cap="none" spc="0" normalizeH="0" baseline="0" dirty="0">
                <a:solidFill>
                  <a:srgbClr val="292929"/>
                </a:solidFill>
                <a:latin typeface="+mn-ea"/>
                <a:cs typeface="+mj-cs"/>
                <a:sym typeface="+mn-ea"/>
              </a:rPr>
              <a:t>再次大幅放水、降准降息空间有限，但考虑到通胀水平，亦难收紧流动性。</a:t>
            </a:r>
            <a:endParaRPr kumimoji="0" lang="en-US" altLang="zh-CN" sz="1400" u="none" strike="noStrike" kern="1200" cap="none" spc="0" normalizeH="0" baseline="0" dirty="0">
              <a:solidFill>
                <a:srgbClr val="292929"/>
              </a:solidFill>
              <a:latin typeface="+mn-ea"/>
              <a:cs typeface="+mj-cs"/>
              <a:sym typeface="+mn-ea"/>
            </a:endParaRPr>
          </a:p>
          <a:p>
            <a:pPr marL="742950" lvl="1" indent="-285750">
              <a:lnSpc>
                <a:spcPct val="150000"/>
              </a:lnSpc>
              <a:spcBef>
                <a:spcPct val="0"/>
              </a:spcBef>
              <a:buFont typeface="Wingdings" panose="05000000000000000000" pitchFamily="2" charset="2"/>
              <a:buChar char="l"/>
            </a:pPr>
            <a:r>
              <a:rPr lang="zh-CN" altLang="en-US" sz="1400" dirty="0">
                <a:solidFill>
                  <a:srgbClr val="292929"/>
                </a:solidFill>
                <a:latin typeface="+mn-ea"/>
                <a:cs typeface="+mj-cs"/>
                <a:sym typeface="+mn-ea"/>
              </a:rPr>
              <a:t>央行副行长刘国强，货币政策</a:t>
            </a:r>
            <a:r>
              <a:rPr lang="zh-CN" altLang="en-US" sz="1400" b="1" dirty="0">
                <a:solidFill>
                  <a:srgbClr val="292929"/>
                </a:solidFill>
                <a:latin typeface="+mn-ea"/>
                <a:cs typeface="+mj-cs"/>
                <a:sym typeface="+mn-ea"/>
              </a:rPr>
              <a:t>总量要够，结构要准</a:t>
            </a:r>
            <a:r>
              <a:rPr lang="zh-CN" altLang="en-US" sz="1400" dirty="0">
                <a:solidFill>
                  <a:srgbClr val="292929"/>
                </a:solidFill>
                <a:latin typeface="+mn-ea"/>
                <a:cs typeface="+mj-cs"/>
                <a:sym typeface="+mn-ea"/>
              </a:rPr>
              <a:t>（中国经济年会，</a:t>
            </a:r>
            <a:r>
              <a:rPr lang="en-US" altLang="zh-CN" sz="1400" dirty="0">
                <a:solidFill>
                  <a:srgbClr val="292929"/>
                </a:solidFill>
                <a:latin typeface="+mn-ea"/>
                <a:cs typeface="+mj-cs"/>
                <a:sym typeface="+mn-ea"/>
              </a:rPr>
              <a:t>12</a:t>
            </a:r>
            <a:r>
              <a:rPr lang="zh-CN" altLang="en-US" sz="1400" dirty="0">
                <a:solidFill>
                  <a:srgbClr val="292929"/>
                </a:solidFill>
                <a:latin typeface="+mn-ea"/>
                <a:cs typeface="+mj-cs"/>
                <a:sym typeface="+mn-ea"/>
              </a:rPr>
              <a:t>月</a:t>
            </a:r>
            <a:r>
              <a:rPr lang="en-US" altLang="zh-CN" sz="1400" dirty="0">
                <a:solidFill>
                  <a:srgbClr val="292929"/>
                </a:solidFill>
                <a:latin typeface="+mn-ea"/>
                <a:cs typeface="+mj-cs"/>
                <a:sym typeface="+mn-ea"/>
              </a:rPr>
              <a:t>17</a:t>
            </a:r>
            <a:r>
              <a:rPr lang="zh-CN" altLang="en-US" sz="1400" dirty="0">
                <a:solidFill>
                  <a:srgbClr val="292929"/>
                </a:solidFill>
                <a:latin typeface="+mn-ea"/>
                <a:cs typeface="+mj-cs"/>
                <a:sym typeface="+mn-ea"/>
              </a:rPr>
              <a:t>日）</a:t>
            </a:r>
            <a:endParaRPr kumimoji="0" lang="en-US" altLang="zh-CN" sz="1400" u="none" strike="noStrike" kern="1200" cap="none" spc="0" normalizeH="0" baseline="0" dirty="0">
              <a:solidFill>
                <a:srgbClr val="292929"/>
              </a:solidFill>
              <a:latin typeface="+mn-ea"/>
              <a:cs typeface="+mj-cs"/>
              <a:sym typeface="+mn-ea"/>
            </a:endParaRPr>
          </a:p>
          <a:p>
            <a:pPr marL="342900" marR="0" indent="-342900" algn="l" defTabSz="914400" rtl="0" eaLnBrk="1" fontAlgn="auto" latinLnBrk="0" hangingPunct="1">
              <a:lnSpc>
                <a:spcPct val="150000"/>
              </a:lnSpc>
              <a:spcBef>
                <a:spcPct val="0"/>
              </a:spcBef>
              <a:spcAft>
                <a:spcPts val="0"/>
              </a:spcAft>
              <a:buClrTx/>
              <a:buSzTx/>
              <a:buFont typeface="Wingdings" panose="05000000000000000000" pitchFamily="2" charset="2"/>
              <a:buChar char="Ø"/>
            </a:pPr>
            <a:r>
              <a:rPr kumimoji="0" lang="zh-CN" altLang="en-US" sz="1600" b="1" u="none" strike="noStrike" kern="1200" cap="none" spc="0" normalizeH="0" baseline="0" dirty="0">
                <a:solidFill>
                  <a:srgbClr val="292929"/>
                </a:solidFill>
                <a:latin typeface="+mn-ea"/>
                <a:cs typeface="+mj-cs"/>
                <a:sym typeface="+mn-ea"/>
              </a:rPr>
              <a:t>产业政策要发展和安全并举</a:t>
            </a:r>
            <a:r>
              <a:rPr kumimoji="0" lang="zh-CN" altLang="en-US" sz="1600" u="none" strike="noStrike" kern="1200" cap="none" spc="0" normalizeH="0" baseline="0" dirty="0">
                <a:solidFill>
                  <a:srgbClr val="292929"/>
                </a:solidFill>
                <a:latin typeface="+mn-ea"/>
                <a:cs typeface="+mj-cs"/>
                <a:sym typeface="+mn-ea"/>
              </a:rPr>
              <a:t>，</a:t>
            </a:r>
            <a:endParaRPr kumimoji="0" lang="en-US" altLang="zh-CN" sz="1600" u="none" strike="noStrike" kern="1200" cap="none" spc="0" normalizeH="0" baseline="0" dirty="0">
              <a:solidFill>
                <a:srgbClr val="292929"/>
              </a:solidFill>
              <a:latin typeface="+mn-ea"/>
              <a:cs typeface="+mj-cs"/>
              <a:sym typeface="+mn-ea"/>
            </a:endParaRPr>
          </a:p>
          <a:p>
            <a:pPr marL="742950" lvl="1" indent="-285750">
              <a:lnSpc>
                <a:spcPct val="150000"/>
              </a:lnSpc>
              <a:spcBef>
                <a:spcPct val="0"/>
              </a:spcBef>
              <a:buFont typeface="Wingdings" panose="05000000000000000000" pitchFamily="2" charset="2"/>
              <a:buChar char="l"/>
            </a:pPr>
            <a:r>
              <a:rPr lang="zh-CN" altLang="en-US" sz="1400" dirty="0"/>
              <a:t>加强重要能源、矿产资源国内勘探开发和增储上产，加快规划建设新型能源体系</a:t>
            </a:r>
            <a:endParaRPr lang="en-US" altLang="zh-CN" sz="1400" dirty="0"/>
          </a:p>
          <a:p>
            <a:pPr marL="742950" lvl="1" indent="-285750">
              <a:lnSpc>
                <a:spcPct val="150000"/>
              </a:lnSpc>
              <a:spcBef>
                <a:spcPct val="0"/>
              </a:spcBef>
              <a:buFont typeface="Wingdings" panose="05000000000000000000" pitchFamily="2" charset="2"/>
              <a:buChar char="l"/>
            </a:pPr>
            <a:r>
              <a:rPr lang="zh-CN" altLang="en-US" sz="1400" dirty="0"/>
              <a:t>支持平台企业在引领发展、创造就业、国际竞争中大显身手，</a:t>
            </a:r>
            <a:r>
              <a:rPr lang="zh-CN" altLang="en-US" sz="1400" b="1" dirty="0">
                <a:solidFill>
                  <a:srgbClr val="C00000"/>
                </a:solidFill>
              </a:rPr>
              <a:t>大力发展数字经济</a:t>
            </a:r>
            <a:endParaRPr kumimoji="0" lang="en-US" altLang="zh-CN" sz="1400" b="1" u="none" strike="noStrike" kern="1200" cap="none" spc="0" normalizeH="0" baseline="0" dirty="0">
              <a:solidFill>
                <a:srgbClr val="C00000"/>
              </a:solidFill>
              <a:latin typeface="+mn-ea"/>
              <a:cs typeface="+mj-cs"/>
              <a:sym typeface="+mn-ea"/>
            </a:endParaRPr>
          </a:p>
          <a:p>
            <a:pPr marL="342900" marR="0" indent="-342900" algn="l" defTabSz="914400" rtl="0" eaLnBrk="1" fontAlgn="auto" latinLnBrk="0" hangingPunct="1">
              <a:lnSpc>
                <a:spcPct val="150000"/>
              </a:lnSpc>
              <a:spcBef>
                <a:spcPct val="0"/>
              </a:spcBef>
              <a:spcAft>
                <a:spcPts val="0"/>
              </a:spcAft>
              <a:buClrTx/>
              <a:buSzTx/>
              <a:buFont typeface="Wingdings" panose="05000000000000000000" pitchFamily="2" charset="2"/>
              <a:buChar char="Ø"/>
            </a:pPr>
            <a:r>
              <a:rPr kumimoji="0" lang="zh-CN" altLang="en-US" sz="1600" b="1" u="none" strike="noStrike" kern="1200" cap="none" spc="0" normalizeH="0" baseline="0" dirty="0">
                <a:solidFill>
                  <a:srgbClr val="292929"/>
                </a:solidFill>
                <a:latin typeface="+mn-ea"/>
                <a:cs typeface="+mj-cs"/>
                <a:sym typeface="+mn-ea"/>
              </a:rPr>
              <a:t>科技政策要聚焦自立自强</a:t>
            </a:r>
            <a:r>
              <a:rPr kumimoji="0" lang="zh-CN" altLang="en-US" sz="1600" u="none" strike="noStrike" kern="1200" cap="none" spc="0" normalizeH="0" baseline="0" dirty="0">
                <a:solidFill>
                  <a:srgbClr val="292929"/>
                </a:solidFill>
                <a:latin typeface="+mn-ea"/>
                <a:cs typeface="+mj-cs"/>
                <a:sym typeface="+mn-ea"/>
              </a:rPr>
              <a:t>，</a:t>
            </a:r>
            <a:endParaRPr lang="en-US" altLang="zh-CN" sz="1600" dirty="0">
              <a:solidFill>
                <a:srgbClr val="292929"/>
              </a:solidFill>
              <a:latin typeface="+mn-ea"/>
              <a:cs typeface="+mj-cs"/>
              <a:sym typeface="+mn-ea"/>
            </a:endParaRPr>
          </a:p>
          <a:p>
            <a:pPr marL="742950" lvl="1" indent="-285750">
              <a:lnSpc>
                <a:spcPct val="150000"/>
              </a:lnSpc>
              <a:spcBef>
                <a:spcPct val="0"/>
              </a:spcBef>
              <a:buFont typeface="Wingdings" panose="05000000000000000000" pitchFamily="2" charset="2"/>
              <a:buChar char="l"/>
            </a:pPr>
            <a:r>
              <a:rPr kumimoji="0" lang="zh-CN" altLang="en-US" sz="1400" u="none" strike="noStrike" kern="1200" cap="none" spc="0" normalizeH="0" baseline="0" dirty="0">
                <a:solidFill>
                  <a:srgbClr val="292929"/>
                </a:solidFill>
                <a:latin typeface="+mn-ea"/>
                <a:cs typeface="+mj-cs"/>
                <a:sym typeface="+mn-ea"/>
              </a:rPr>
              <a:t>再次强调科技自立自强，自主可控：</a:t>
            </a:r>
            <a:r>
              <a:rPr kumimoji="0" lang="zh-CN" altLang="en-US" sz="1400" b="1" u="none" strike="noStrike" kern="1200" cap="none" spc="0" normalizeH="0" baseline="0" dirty="0">
                <a:solidFill>
                  <a:srgbClr val="C00000"/>
                </a:solidFill>
                <a:latin typeface="+mn-ea"/>
                <a:cs typeface="+mj-cs"/>
                <a:sym typeface="+mn-ea"/>
              </a:rPr>
              <a:t>半导体</a:t>
            </a:r>
            <a:r>
              <a:rPr kumimoji="0" lang="zh-CN" altLang="en-US" sz="1400" u="none" strike="noStrike" kern="1200" cap="none" spc="0" normalizeH="0" baseline="0" dirty="0">
                <a:solidFill>
                  <a:srgbClr val="292929"/>
                </a:solidFill>
                <a:latin typeface="+mn-ea"/>
                <a:cs typeface="+mj-cs"/>
                <a:sym typeface="+mn-ea"/>
              </a:rPr>
              <a:t>、军工、信创。</a:t>
            </a:r>
            <a:endParaRPr kumimoji="0" lang="en-US" altLang="zh-CN" sz="1400" u="none" strike="noStrike" kern="1200" cap="none" spc="0" normalizeH="0" baseline="0" dirty="0">
              <a:solidFill>
                <a:srgbClr val="292929"/>
              </a:solidFill>
              <a:latin typeface="+mn-ea"/>
              <a:cs typeface="+mj-cs"/>
              <a:sym typeface="+mn-ea"/>
            </a:endParaRPr>
          </a:p>
          <a:p>
            <a:pPr marL="342900" marR="0" indent="-342900" algn="l" defTabSz="914400" rtl="0" eaLnBrk="1" fontAlgn="auto" latinLnBrk="0" hangingPunct="1">
              <a:lnSpc>
                <a:spcPct val="150000"/>
              </a:lnSpc>
              <a:spcBef>
                <a:spcPct val="0"/>
              </a:spcBef>
              <a:spcAft>
                <a:spcPts val="0"/>
              </a:spcAft>
              <a:buClrTx/>
              <a:buSzTx/>
              <a:buFont typeface="Wingdings" panose="05000000000000000000" pitchFamily="2" charset="2"/>
              <a:buChar char="Ø"/>
            </a:pPr>
            <a:r>
              <a:rPr kumimoji="0" lang="zh-CN" altLang="en-US" sz="1600" b="1" u="none" strike="noStrike" kern="1200" cap="none" spc="0" normalizeH="0" baseline="0" dirty="0">
                <a:solidFill>
                  <a:srgbClr val="292929"/>
                </a:solidFill>
                <a:latin typeface="+mn-ea"/>
                <a:cs typeface="+mj-cs"/>
                <a:sym typeface="+mn-ea"/>
              </a:rPr>
              <a:t>社会政策要兜牢民生底线</a:t>
            </a:r>
            <a:r>
              <a:rPr lang="zh-CN" altLang="en-US" sz="1600" b="1" dirty="0">
                <a:solidFill>
                  <a:srgbClr val="292929"/>
                </a:solidFill>
                <a:latin typeface="+mn-ea"/>
                <a:cs typeface="+mj-cs"/>
                <a:sym typeface="+mn-ea"/>
              </a:rPr>
              <a:t>，</a:t>
            </a:r>
            <a:endParaRPr lang="en-US" altLang="zh-CN" sz="1600" dirty="0">
              <a:solidFill>
                <a:srgbClr val="292929"/>
              </a:solidFill>
              <a:latin typeface="+mn-ea"/>
              <a:cs typeface="+mj-cs"/>
              <a:sym typeface="+mn-ea"/>
            </a:endParaRPr>
          </a:p>
          <a:p>
            <a:pPr marL="742950" lvl="1" indent="-285750">
              <a:lnSpc>
                <a:spcPct val="150000"/>
              </a:lnSpc>
              <a:spcBef>
                <a:spcPct val="0"/>
              </a:spcBef>
              <a:buFont typeface="Wingdings" panose="05000000000000000000" pitchFamily="2" charset="2"/>
              <a:buChar char="l"/>
            </a:pPr>
            <a:r>
              <a:rPr lang="zh-CN" altLang="en-US" sz="1400" dirty="0">
                <a:solidFill>
                  <a:srgbClr val="292929"/>
                </a:solidFill>
                <a:latin typeface="+mn-ea"/>
                <a:cs typeface="+mj-cs"/>
                <a:sym typeface="+mn-ea"/>
              </a:rPr>
              <a:t>稳就业，提高人民收入，促进高校毕业生就业。</a:t>
            </a:r>
            <a:endParaRPr lang="en-US" altLang="zh-CN" sz="1400" dirty="0">
              <a:solidFill>
                <a:srgbClr val="292929"/>
              </a:solidFill>
              <a:latin typeface="+mn-ea"/>
              <a:cs typeface="+mj-cs"/>
              <a:sym typeface="+mn-ea"/>
            </a:endParaRPr>
          </a:p>
          <a:p>
            <a:pPr marL="742950" lvl="1" indent="-285750">
              <a:lnSpc>
                <a:spcPct val="150000"/>
              </a:lnSpc>
              <a:spcBef>
                <a:spcPct val="0"/>
              </a:spcBef>
              <a:buFont typeface="Wingdings" panose="05000000000000000000" pitchFamily="2" charset="2"/>
              <a:buChar char="l"/>
            </a:pPr>
            <a:r>
              <a:rPr lang="zh-CN" altLang="en-US" sz="1400" dirty="0">
                <a:solidFill>
                  <a:srgbClr val="292929"/>
                </a:solidFill>
                <a:latin typeface="+mn-ea"/>
                <a:cs typeface="+mj-cs"/>
              </a:rPr>
              <a:t>及时有效缓解结构性物价上涨给部分困难群众带来的影响</a:t>
            </a:r>
            <a:endParaRPr lang="en-US" altLang="zh-CN" sz="1400" dirty="0">
              <a:solidFill>
                <a:srgbClr val="292929"/>
              </a:solidFill>
              <a:latin typeface="+mn-ea"/>
              <a:cs typeface="+mj-cs"/>
              <a:sym typeface="+mn-ea"/>
            </a:endParaRPr>
          </a:p>
        </p:txBody>
      </p:sp>
    </p:spTree>
    <p:extLst>
      <p:ext uri="{BB962C8B-B14F-4D97-AF65-F5344CB8AC3E}">
        <p14:creationId xmlns:p14="http://schemas.microsoft.com/office/powerpoint/2010/main" val="4155370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9505" y="303530"/>
            <a:ext cx="8100695" cy="492760"/>
          </a:xfrm>
        </p:spPr>
        <p:txBody>
          <a:bodyPr>
            <a:normAutofit/>
          </a:bodyPr>
          <a:lstStyle/>
          <a:p>
            <a:r>
              <a:rPr lang="zh-CN" altLang="en-US" sz="2400" dirty="0">
                <a:sym typeface="+mn-ea"/>
              </a:rPr>
              <a:t>货币政策以稳健为主</a:t>
            </a:r>
          </a:p>
        </p:txBody>
      </p:sp>
      <p:sp>
        <p:nvSpPr>
          <p:cNvPr id="7" name="文本框 6"/>
          <p:cNvSpPr txBox="1"/>
          <p:nvPr/>
        </p:nvSpPr>
        <p:spPr>
          <a:xfrm>
            <a:off x="182880" y="1104582"/>
            <a:ext cx="5913120" cy="1328420"/>
          </a:xfrm>
          <a:prstGeom prst="rect">
            <a:avLst/>
          </a:prstGeom>
        </p:spPr>
        <p:txBody>
          <a:bodyPr vert="horz" wrap="square" lIns="91440" tIns="45720" rIns="91440" bIns="45720" rtlCol="0" anchor="ctr">
            <a:noAutofit/>
          </a:bodyPr>
          <a:lstStyle/>
          <a:p>
            <a:pPr marL="285750" marR="0" indent="-285750" defTabSz="914400" fontAlgn="auto">
              <a:lnSpc>
                <a:spcPct val="130000"/>
              </a:lnSpc>
              <a:spcBef>
                <a:spcPct val="0"/>
              </a:spcBef>
              <a:spcAft>
                <a:spcPts val="0"/>
              </a:spcAft>
              <a:buClrTx/>
              <a:buSzTx/>
              <a:buFont typeface="Wingdings" panose="05000000000000000000" charset="0"/>
              <a:buChar char="Ø"/>
            </a:pPr>
            <a:endParaRPr lang="en-US" altLang="zh-CN" sz="1600" dirty="0">
              <a:solidFill>
                <a:srgbClr val="292929"/>
              </a:solidFill>
              <a:latin typeface="+mn-ea"/>
              <a:cs typeface="+mj-cs"/>
            </a:endParaRPr>
          </a:p>
        </p:txBody>
      </p:sp>
      <p:sp>
        <p:nvSpPr>
          <p:cNvPr id="11" name="文本框 10"/>
          <p:cNvSpPr txBox="1"/>
          <p:nvPr/>
        </p:nvSpPr>
        <p:spPr>
          <a:xfrm>
            <a:off x="3091815" y="6659880"/>
            <a:ext cx="2846705" cy="213360"/>
          </a:xfrm>
          <a:prstGeom prst="rect">
            <a:avLst/>
          </a:prstGeom>
        </p:spPr>
        <p:txBody>
          <a:bodyPr vert="horz" lIns="91440" tIns="45720" rIns="91440" bIns="45720" rtlCol="0" anchor="ctr">
            <a:normAutofit fontScale="25000" lnSpcReduction="20000"/>
          </a:bodyPr>
          <a:lstStyle/>
          <a:p>
            <a:pPr marR="0" indent="0" algn="ctr" defTabSz="914400" fontAlgn="auto">
              <a:lnSpc>
                <a:spcPct val="90000"/>
              </a:lnSpc>
              <a:spcBef>
                <a:spcPct val="0"/>
              </a:spcBef>
              <a:spcAft>
                <a:spcPts val="0"/>
              </a:spcAft>
              <a:buClrTx/>
              <a:buSzTx/>
              <a:buFontTx/>
              <a:buNone/>
            </a:pPr>
            <a:r>
              <a:rPr kumimoji="0" lang="zh-CN" altLang="en-US" sz="4000" b="0" i="0" kern="1200" cap="none" spc="0" normalizeH="0" baseline="0" noProof="0" dirty="0">
                <a:solidFill>
                  <a:srgbClr val="292929"/>
                </a:solidFill>
                <a:latin typeface="+mj-lt"/>
                <a:ea typeface="+mj-ea"/>
                <a:cs typeface="+mj-cs"/>
              </a:rPr>
              <a:t>数据来源：</a:t>
            </a:r>
            <a:r>
              <a:rPr kumimoji="0" lang="en-US" altLang="zh-CN" sz="4000" b="0" i="0" kern="1200" cap="none" spc="0" normalizeH="0" baseline="0" noProof="0" dirty="0">
                <a:solidFill>
                  <a:srgbClr val="292929"/>
                </a:solidFill>
                <a:latin typeface="+mj-lt"/>
                <a:ea typeface="+mj-ea"/>
                <a:cs typeface="+mj-cs"/>
              </a:rPr>
              <a:t>WIND</a:t>
            </a:r>
            <a:r>
              <a:rPr kumimoji="0" lang="zh-CN" altLang="en-US" sz="4000" b="0" i="0" kern="1200" cap="none" spc="0" normalizeH="0" baseline="0" noProof="0" dirty="0">
                <a:solidFill>
                  <a:srgbClr val="292929"/>
                </a:solidFill>
                <a:latin typeface="+mj-lt"/>
                <a:ea typeface="+mj-ea"/>
                <a:cs typeface="+mj-cs"/>
              </a:rPr>
              <a:t>，天弘基金</a:t>
            </a:r>
          </a:p>
        </p:txBody>
      </p:sp>
      <p:sp>
        <p:nvSpPr>
          <p:cNvPr id="9" name="文本框 8"/>
          <p:cNvSpPr txBox="1"/>
          <p:nvPr/>
        </p:nvSpPr>
        <p:spPr>
          <a:xfrm>
            <a:off x="0" y="2403950"/>
            <a:ext cx="4024630" cy="519430"/>
          </a:xfrm>
          <a:prstGeom prst="rect">
            <a:avLst/>
          </a:prstGeom>
        </p:spPr>
        <p:txBody>
          <a:bodyPr vert="horz" lIns="91440" tIns="45720" rIns="91440" bIns="45720" rtlCol="0" anchor="ctr">
            <a:normAutofit/>
          </a:bodyPr>
          <a:lstStyle/>
          <a:p>
            <a:pPr marR="0" indent="0" algn="ctr" defTabSz="914400" fontAlgn="auto">
              <a:lnSpc>
                <a:spcPct val="90000"/>
              </a:lnSpc>
              <a:spcBef>
                <a:spcPct val="0"/>
              </a:spcBef>
              <a:spcAft>
                <a:spcPts val="0"/>
              </a:spcAft>
              <a:buClrTx/>
              <a:buSzTx/>
              <a:buFontTx/>
              <a:buNone/>
            </a:pPr>
            <a:r>
              <a:rPr kumimoji="0" lang="zh-CN" altLang="en-US" sz="1600" b="0" i="0" kern="1200" cap="none" spc="0" normalizeH="0" baseline="0" noProof="0" dirty="0">
                <a:solidFill>
                  <a:srgbClr val="292929"/>
                </a:solidFill>
                <a:latin typeface="+mj-lt"/>
                <a:ea typeface="+mj-ea"/>
                <a:cs typeface="+mj-cs"/>
              </a:rPr>
              <a:t>图：现代中央银行制度</a:t>
            </a:r>
          </a:p>
        </p:txBody>
      </p:sp>
      <p:sp>
        <p:nvSpPr>
          <p:cNvPr id="15" name="文本框 14">
            <a:extLst>
              <a:ext uri="{FF2B5EF4-FFF2-40B4-BE49-F238E27FC236}">
                <a16:creationId xmlns:a16="http://schemas.microsoft.com/office/drawing/2014/main" id="{F2B6BEAB-3AB8-48BD-B291-24247C576735}"/>
              </a:ext>
            </a:extLst>
          </p:cNvPr>
          <p:cNvSpPr txBox="1"/>
          <p:nvPr/>
        </p:nvSpPr>
        <p:spPr>
          <a:xfrm>
            <a:off x="278130" y="1136095"/>
            <a:ext cx="11008995" cy="975995"/>
          </a:xfrm>
          <a:prstGeom prst="rect">
            <a:avLst/>
          </a:prstGeom>
        </p:spPr>
        <p:txBody>
          <a:bodyPr vert="horz" wrap="square" lIns="91440" tIns="45720" rIns="91440" bIns="45720" rtlCol="0" anchor="ctr">
            <a:noAutofit/>
          </a:bodyPr>
          <a:lstStyle/>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zh-CN" altLang="en-US" sz="1400" dirty="0">
                <a:solidFill>
                  <a:srgbClr val="292929"/>
                </a:solidFill>
                <a:latin typeface="+mn-ea"/>
                <a:cs typeface="+mj-cs"/>
                <a:sym typeface="+mn-ea"/>
              </a:rPr>
              <a:t>二十大报告明确指出“建设现代中央银行制度”。</a:t>
            </a:r>
            <a:r>
              <a:rPr lang="zh-CN" altLang="en-US" sz="1400" dirty="0">
                <a:solidFill>
                  <a:srgbClr val="292929"/>
                </a:solidFill>
                <a:latin typeface="+mn-ea"/>
                <a:cs typeface="+mj-cs"/>
              </a:rPr>
              <a:t>随着我国经济发展及金融体系的转型升级，央行的制度安排和最终目标体系也必然走向简化。易纲行长提出我国货币政策最终目标体系将由过往的七目标简化为四目标，即：币值稳定、充分就业、金融稳定、国际收支平衡。 </a:t>
            </a:r>
            <a:endParaRPr lang="en-US" altLang="zh-CN" sz="1400" dirty="0">
              <a:solidFill>
                <a:srgbClr val="292929"/>
              </a:solidFill>
              <a:latin typeface="+mn-ea"/>
              <a:cs typeface="+mj-cs"/>
            </a:endParaRPr>
          </a:p>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zh-CN" altLang="en-US" sz="1400" dirty="0">
                <a:solidFill>
                  <a:srgbClr val="292929"/>
                </a:solidFill>
                <a:latin typeface="+mn-ea"/>
                <a:cs typeface="+mj-cs"/>
                <a:sym typeface="+mn-ea"/>
              </a:rPr>
              <a:t>短中期在需求仍低迷、经济下行压力较大的背景下，货币政策需要发挥逆周期调节的作用，以维持经济稳定、防范金融风险。本月</a:t>
            </a:r>
            <a:r>
              <a:rPr lang="en-US" altLang="zh-CN" sz="1400" dirty="0">
                <a:solidFill>
                  <a:srgbClr val="292929"/>
                </a:solidFill>
                <a:latin typeface="+mn-ea"/>
                <a:cs typeface="+mj-cs"/>
                <a:sym typeface="+mn-ea"/>
              </a:rPr>
              <a:t>25</a:t>
            </a:r>
            <a:r>
              <a:rPr lang="zh-CN" altLang="en-US" sz="1400" dirty="0">
                <a:solidFill>
                  <a:srgbClr val="292929"/>
                </a:solidFill>
                <a:latin typeface="+mn-ea"/>
                <a:cs typeface="+mj-cs"/>
                <a:sym typeface="+mn-ea"/>
              </a:rPr>
              <a:t>日降准</a:t>
            </a:r>
            <a:r>
              <a:rPr lang="en-US" altLang="zh-CN" sz="1400" dirty="0">
                <a:solidFill>
                  <a:srgbClr val="292929"/>
                </a:solidFill>
                <a:latin typeface="+mn-ea"/>
                <a:cs typeface="+mj-cs"/>
                <a:sym typeface="+mn-ea"/>
              </a:rPr>
              <a:t>0.25%</a:t>
            </a:r>
            <a:r>
              <a:rPr lang="zh-CN" altLang="en-US" sz="1400" dirty="0">
                <a:solidFill>
                  <a:srgbClr val="292929"/>
                </a:solidFill>
                <a:latin typeface="+mn-ea"/>
                <a:cs typeface="+mj-cs"/>
                <a:sym typeface="+mn-ea"/>
              </a:rPr>
              <a:t>，后期仍有</a:t>
            </a:r>
            <a:r>
              <a:rPr lang="en-US" altLang="zh-CN" sz="1400" dirty="0">
                <a:solidFill>
                  <a:srgbClr val="292929"/>
                </a:solidFill>
                <a:latin typeface="+mn-ea"/>
                <a:cs typeface="+mj-cs"/>
                <a:sym typeface="+mn-ea"/>
              </a:rPr>
              <a:t>LPR</a:t>
            </a:r>
            <a:r>
              <a:rPr lang="zh-CN" altLang="en-US" sz="1400" dirty="0">
                <a:solidFill>
                  <a:srgbClr val="292929"/>
                </a:solidFill>
                <a:latin typeface="+mn-ea"/>
                <a:cs typeface="+mj-cs"/>
                <a:sym typeface="+mn-ea"/>
              </a:rPr>
              <a:t>降息等预期，但空间有限。</a:t>
            </a:r>
            <a:endParaRPr lang="en-US" altLang="zh-CN" sz="1400" dirty="0">
              <a:solidFill>
                <a:srgbClr val="292929"/>
              </a:solidFill>
              <a:latin typeface="+mn-ea"/>
              <a:cs typeface="+mj-cs"/>
              <a:sym typeface="+mn-ea"/>
            </a:endParaRPr>
          </a:p>
        </p:txBody>
      </p:sp>
      <p:sp>
        <p:nvSpPr>
          <p:cNvPr id="16" name="文本框 15">
            <a:extLst>
              <a:ext uri="{FF2B5EF4-FFF2-40B4-BE49-F238E27FC236}">
                <a16:creationId xmlns:a16="http://schemas.microsoft.com/office/drawing/2014/main" id="{24994F21-2DBB-454F-8A59-62F3ACA582C2}"/>
              </a:ext>
            </a:extLst>
          </p:cNvPr>
          <p:cNvSpPr txBox="1"/>
          <p:nvPr/>
        </p:nvSpPr>
        <p:spPr>
          <a:xfrm>
            <a:off x="6667500" y="2408872"/>
            <a:ext cx="4024630" cy="519430"/>
          </a:xfrm>
          <a:prstGeom prst="rect">
            <a:avLst/>
          </a:prstGeom>
        </p:spPr>
        <p:txBody>
          <a:bodyPr vert="horz" lIns="91440" tIns="45720" rIns="91440" bIns="45720" rtlCol="0" anchor="ctr">
            <a:normAutofit/>
          </a:bodyPr>
          <a:lstStyle/>
          <a:p>
            <a:pPr marR="0" indent="0" algn="ctr" defTabSz="914400" fontAlgn="auto">
              <a:lnSpc>
                <a:spcPct val="90000"/>
              </a:lnSpc>
              <a:spcBef>
                <a:spcPct val="0"/>
              </a:spcBef>
              <a:spcAft>
                <a:spcPts val="0"/>
              </a:spcAft>
              <a:buClrTx/>
              <a:buSzTx/>
              <a:buFontTx/>
              <a:buNone/>
            </a:pPr>
            <a:r>
              <a:rPr kumimoji="0" lang="zh-CN" altLang="en-US" sz="1600" b="0" i="0" kern="1200" cap="none" spc="0" normalizeH="0" baseline="0" noProof="0" dirty="0">
                <a:solidFill>
                  <a:srgbClr val="292929"/>
                </a:solidFill>
                <a:latin typeface="+mj-lt"/>
                <a:ea typeface="+mj-ea"/>
                <a:cs typeface="+mj-cs"/>
              </a:rPr>
              <a:t>图：</a:t>
            </a:r>
            <a:r>
              <a:rPr kumimoji="0" lang="en-US" altLang="zh-CN" sz="1600" b="0" i="0" kern="1200" cap="none" spc="0" normalizeH="0" baseline="0" noProof="0" dirty="0">
                <a:solidFill>
                  <a:srgbClr val="292929"/>
                </a:solidFill>
                <a:latin typeface="+mj-lt"/>
                <a:ea typeface="+mj-ea"/>
                <a:cs typeface="+mj-cs"/>
              </a:rPr>
              <a:t>M2</a:t>
            </a:r>
            <a:r>
              <a:rPr kumimoji="0" lang="zh-CN" altLang="en-US" sz="1600" b="0" i="0" kern="1200" cap="none" spc="0" normalizeH="0" baseline="0" noProof="0" dirty="0">
                <a:solidFill>
                  <a:srgbClr val="292929"/>
                </a:solidFill>
                <a:latin typeface="+mj-lt"/>
                <a:ea typeface="+mj-ea"/>
                <a:cs typeface="+mj-cs"/>
              </a:rPr>
              <a:t>、社融、</a:t>
            </a:r>
            <a:r>
              <a:rPr kumimoji="0" lang="en-US" altLang="zh-CN" sz="1600" b="0" i="0" kern="1200" cap="none" spc="0" normalizeH="0" baseline="0" noProof="0" dirty="0">
                <a:solidFill>
                  <a:srgbClr val="292929"/>
                </a:solidFill>
                <a:latin typeface="+mj-lt"/>
                <a:ea typeface="+mj-ea"/>
                <a:cs typeface="+mj-cs"/>
              </a:rPr>
              <a:t>GDP</a:t>
            </a:r>
            <a:r>
              <a:rPr kumimoji="0" lang="zh-CN" altLang="en-US" sz="1600" b="0" i="0" kern="1200" cap="none" spc="0" normalizeH="0" baseline="0" noProof="0" dirty="0">
                <a:solidFill>
                  <a:srgbClr val="292929"/>
                </a:solidFill>
                <a:latin typeface="+mj-lt"/>
                <a:ea typeface="+mj-ea"/>
                <a:cs typeface="+mj-cs"/>
              </a:rPr>
              <a:t>和</a:t>
            </a:r>
            <a:r>
              <a:rPr kumimoji="0" lang="en-US" altLang="zh-CN" sz="1600" b="0" i="0" kern="1200" cap="none" spc="0" normalizeH="0" baseline="0" noProof="0" dirty="0">
                <a:solidFill>
                  <a:srgbClr val="292929"/>
                </a:solidFill>
                <a:latin typeface="+mj-lt"/>
                <a:ea typeface="+mj-ea"/>
                <a:cs typeface="+mj-cs"/>
              </a:rPr>
              <a:t>CPI</a:t>
            </a:r>
            <a:r>
              <a:rPr lang="zh-CN" altLang="en-US" sz="1600" dirty="0">
                <a:solidFill>
                  <a:srgbClr val="292929"/>
                </a:solidFill>
                <a:latin typeface="+mj-lt"/>
                <a:ea typeface="+mj-ea"/>
                <a:cs typeface="+mj-cs"/>
              </a:rPr>
              <a:t>同比</a:t>
            </a:r>
            <a:endParaRPr kumimoji="0" lang="zh-CN" altLang="en-US" sz="1600" b="0" i="0" kern="1200" cap="none" spc="0" normalizeH="0" baseline="0" noProof="0" dirty="0">
              <a:solidFill>
                <a:srgbClr val="292929"/>
              </a:solidFill>
              <a:latin typeface="+mj-lt"/>
              <a:ea typeface="+mj-ea"/>
              <a:cs typeface="+mj-cs"/>
            </a:endParaRPr>
          </a:p>
        </p:txBody>
      </p:sp>
      <p:pic>
        <p:nvPicPr>
          <p:cNvPr id="10" name="图片 9">
            <a:extLst>
              <a:ext uri="{FF2B5EF4-FFF2-40B4-BE49-F238E27FC236}">
                <a16:creationId xmlns:a16="http://schemas.microsoft.com/office/drawing/2014/main" id="{E50EC4AD-D9F9-4E2C-B0C2-F6FF921F79D5}"/>
              </a:ext>
            </a:extLst>
          </p:cNvPr>
          <p:cNvPicPr>
            <a:picLocks noChangeAspect="1"/>
          </p:cNvPicPr>
          <p:nvPr/>
        </p:nvPicPr>
        <p:blipFill>
          <a:blip r:embed="rId3"/>
          <a:stretch>
            <a:fillRect/>
          </a:stretch>
        </p:blipFill>
        <p:spPr>
          <a:xfrm>
            <a:off x="132608" y="3168372"/>
            <a:ext cx="5913121" cy="3143012"/>
          </a:xfrm>
          <a:prstGeom prst="rect">
            <a:avLst/>
          </a:prstGeom>
        </p:spPr>
      </p:pic>
      <p:pic>
        <p:nvPicPr>
          <p:cNvPr id="4" name="图片 3">
            <a:extLst>
              <a:ext uri="{FF2B5EF4-FFF2-40B4-BE49-F238E27FC236}">
                <a16:creationId xmlns:a16="http://schemas.microsoft.com/office/drawing/2014/main" id="{8C826671-435D-4805-9D60-AE3233F4BD38}"/>
              </a:ext>
            </a:extLst>
          </p:cNvPr>
          <p:cNvPicPr>
            <a:picLocks noChangeAspect="1"/>
          </p:cNvPicPr>
          <p:nvPr/>
        </p:nvPicPr>
        <p:blipFill>
          <a:blip r:embed="rId4"/>
          <a:stretch>
            <a:fillRect/>
          </a:stretch>
        </p:blipFill>
        <p:spPr>
          <a:xfrm>
            <a:off x="6047529" y="2923380"/>
            <a:ext cx="6011864" cy="3906045"/>
          </a:xfrm>
          <a:prstGeom prst="rect">
            <a:avLst/>
          </a:prstGeom>
        </p:spPr>
      </p:pic>
    </p:spTree>
    <p:extLst>
      <p:ext uri="{BB962C8B-B14F-4D97-AF65-F5344CB8AC3E}">
        <p14:creationId xmlns:p14="http://schemas.microsoft.com/office/powerpoint/2010/main" val="1296907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415665" y="6644640"/>
            <a:ext cx="2846705" cy="213360"/>
          </a:xfrm>
          <a:prstGeom prst="rect">
            <a:avLst/>
          </a:prstGeom>
        </p:spPr>
        <p:txBody>
          <a:bodyPr vert="horz" lIns="91440" tIns="45720" rIns="91440" bIns="45720" rtlCol="0" anchor="ctr">
            <a:normAutofit fontScale="25000" lnSpcReduction="20000"/>
          </a:bodyPr>
          <a:lstStyle/>
          <a:p>
            <a:pPr marR="0" indent="0" algn="ctr" defTabSz="914400" fontAlgn="auto">
              <a:lnSpc>
                <a:spcPct val="90000"/>
              </a:lnSpc>
              <a:spcBef>
                <a:spcPct val="0"/>
              </a:spcBef>
              <a:spcAft>
                <a:spcPts val="0"/>
              </a:spcAft>
              <a:buClrTx/>
              <a:buSzTx/>
              <a:buFontTx/>
              <a:buNone/>
            </a:pPr>
            <a:r>
              <a:rPr kumimoji="0" lang="zh-CN" altLang="en-US" sz="4000" b="0" i="0" kern="1200" cap="none" spc="0" normalizeH="0" baseline="0" noProof="0" dirty="0">
                <a:solidFill>
                  <a:srgbClr val="292929"/>
                </a:solidFill>
                <a:latin typeface="+mj-lt"/>
                <a:ea typeface="+mj-ea"/>
                <a:cs typeface="+mj-cs"/>
              </a:rPr>
              <a:t>数据来源：</a:t>
            </a:r>
            <a:r>
              <a:rPr kumimoji="0" lang="en-US" altLang="zh-CN" sz="4000" b="0" i="0" kern="1200" cap="none" spc="0" normalizeH="0" baseline="0" noProof="0" dirty="0">
                <a:solidFill>
                  <a:srgbClr val="292929"/>
                </a:solidFill>
                <a:latin typeface="+mj-lt"/>
                <a:ea typeface="+mj-ea"/>
                <a:cs typeface="+mj-cs"/>
              </a:rPr>
              <a:t>WIND</a:t>
            </a:r>
            <a:r>
              <a:rPr kumimoji="0" lang="zh-CN" altLang="en-US" sz="4000" b="0" i="0" kern="1200" cap="none" spc="0" normalizeH="0" baseline="0" noProof="0" dirty="0">
                <a:solidFill>
                  <a:srgbClr val="292929"/>
                </a:solidFill>
                <a:latin typeface="+mj-lt"/>
                <a:ea typeface="+mj-ea"/>
                <a:cs typeface="+mj-cs"/>
              </a:rPr>
              <a:t>，天弘基金</a:t>
            </a:r>
          </a:p>
        </p:txBody>
      </p:sp>
      <p:sp>
        <p:nvSpPr>
          <p:cNvPr id="6" name="标题 5"/>
          <p:cNvSpPr>
            <a:spLocks noGrp="1"/>
          </p:cNvSpPr>
          <p:nvPr>
            <p:ph type="title"/>
          </p:nvPr>
        </p:nvSpPr>
        <p:spPr>
          <a:xfrm>
            <a:off x="1119505" y="247650"/>
            <a:ext cx="8100695" cy="551180"/>
          </a:xfrm>
        </p:spPr>
        <p:txBody>
          <a:bodyPr>
            <a:normAutofit/>
          </a:bodyPr>
          <a:lstStyle/>
          <a:p>
            <a:r>
              <a:rPr lang="zh-CN" altLang="en-US" sz="2400" dirty="0"/>
              <a:t>市场短期调整不改中期方向</a:t>
            </a:r>
          </a:p>
        </p:txBody>
      </p:sp>
      <p:sp>
        <p:nvSpPr>
          <p:cNvPr id="14" name="文本框 13">
            <a:extLst>
              <a:ext uri="{FF2B5EF4-FFF2-40B4-BE49-F238E27FC236}">
                <a16:creationId xmlns:a16="http://schemas.microsoft.com/office/drawing/2014/main" id="{FA9061AC-99C3-473D-AFEB-7031ECA18D9E}"/>
              </a:ext>
            </a:extLst>
          </p:cNvPr>
          <p:cNvSpPr txBox="1"/>
          <p:nvPr/>
        </p:nvSpPr>
        <p:spPr>
          <a:xfrm>
            <a:off x="247649" y="849105"/>
            <a:ext cx="5179116" cy="1487487"/>
          </a:xfrm>
          <a:prstGeom prst="rect">
            <a:avLst/>
          </a:prstGeom>
        </p:spPr>
        <p:txBody>
          <a:bodyPr vert="horz" wrap="square" lIns="91440" tIns="45720" rIns="91440" bIns="45720" rtlCol="0" anchor="ctr">
            <a:noAutofit/>
          </a:bodyPr>
          <a:lstStyle/>
          <a:p>
            <a:pPr marL="285750" marR="0" indent="-285750" defTabSz="914400" fontAlgn="auto">
              <a:lnSpc>
                <a:spcPct val="130000"/>
              </a:lnSpc>
              <a:spcBef>
                <a:spcPct val="0"/>
              </a:spcBef>
              <a:spcAft>
                <a:spcPts val="0"/>
              </a:spcAft>
              <a:buClrTx/>
              <a:buSzTx/>
              <a:buFont typeface="Wingdings" panose="05000000000000000000" charset="0"/>
              <a:buChar char="Ø"/>
            </a:pPr>
            <a:endParaRPr kumimoji="0" lang="zh-CN" altLang="en-US" sz="1600" i="0" kern="1200" cap="none" spc="0" normalizeH="0" baseline="0" noProof="0" dirty="0">
              <a:solidFill>
                <a:srgbClr val="292929"/>
              </a:solidFill>
              <a:latin typeface="+mn-ea"/>
              <a:cs typeface="+mj-cs"/>
            </a:endParaRPr>
          </a:p>
        </p:txBody>
      </p:sp>
      <p:pic>
        <p:nvPicPr>
          <p:cNvPr id="4" name="图片 3">
            <a:extLst>
              <a:ext uri="{FF2B5EF4-FFF2-40B4-BE49-F238E27FC236}">
                <a16:creationId xmlns:a16="http://schemas.microsoft.com/office/drawing/2014/main" id="{E7E4EBE2-2779-498C-BB67-85E1DE29E7DD}"/>
              </a:ext>
            </a:extLst>
          </p:cNvPr>
          <p:cNvPicPr>
            <a:picLocks noChangeAspect="1"/>
          </p:cNvPicPr>
          <p:nvPr/>
        </p:nvPicPr>
        <p:blipFill>
          <a:blip r:embed="rId3"/>
          <a:stretch>
            <a:fillRect/>
          </a:stretch>
        </p:blipFill>
        <p:spPr>
          <a:xfrm>
            <a:off x="131296" y="3189595"/>
            <a:ext cx="6921698" cy="3512323"/>
          </a:xfrm>
          <a:prstGeom prst="rect">
            <a:avLst/>
          </a:prstGeom>
        </p:spPr>
      </p:pic>
      <p:sp>
        <p:nvSpPr>
          <p:cNvPr id="8" name="椭圆 7">
            <a:extLst>
              <a:ext uri="{FF2B5EF4-FFF2-40B4-BE49-F238E27FC236}">
                <a16:creationId xmlns:a16="http://schemas.microsoft.com/office/drawing/2014/main" id="{1A2DD0BC-106C-475B-828E-80F58F312E3F}"/>
              </a:ext>
            </a:extLst>
          </p:cNvPr>
          <p:cNvSpPr/>
          <p:nvPr/>
        </p:nvSpPr>
        <p:spPr>
          <a:xfrm>
            <a:off x="974035" y="5742868"/>
            <a:ext cx="1043604" cy="727506"/>
          </a:xfrm>
          <a:prstGeom prst="ellipse">
            <a:avLst/>
          </a:prstGeom>
          <a:noFill/>
          <a:ln>
            <a:gradFill>
              <a:gsLst>
                <a:gs pos="10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BDA1C481-C3C5-41DE-BF4B-11DB10861AB2}"/>
              </a:ext>
            </a:extLst>
          </p:cNvPr>
          <p:cNvSpPr txBox="1"/>
          <p:nvPr/>
        </p:nvSpPr>
        <p:spPr>
          <a:xfrm>
            <a:off x="695739" y="4956144"/>
            <a:ext cx="1958009" cy="427383"/>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90000"/>
              </a:lnSpc>
              <a:spcBef>
                <a:spcPct val="0"/>
              </a:spcBef>
              <a:spcAft>
                <a:spcPts val="0"/>
              </a:spcAft>
              <a:buClrTx/>
              <a:buSzTx/>
              <a:buFontTx/>
              <a:buNone/>
            </a:pPr>
            <a:r>
              <a:rPr kumimoji="0" lang="en-US" altLang="zh-CN" sz="1600" b="0" i="0" u="none" strike="noStrike" kern="1200" cap="none" spc="0" normalizeH="0" baseline="0" noProof="0" dirty="0">
                <a:ln>
                  <a:noFill/>
                </a:ln>
                <a:solidFill>
                  <a:srgbClr val="FFFF00"/>
                </a:solidFill>
                <a:effectLst/>
                <a:uLnTx/>
                <a:uFillTx/>
                <a:latin typeface="+mj-lt"/>
                <a:ea typeface="+mj-ea"/>
                <a:cs typeface="+mj-cs"/>
              </a:rPr>
              <a:t>2008</a:t>
            </a:r>
            <a:r>
              <a:rPr kumimoji="0" lang="zh-CN" altLang="en-US" sz="1600" b="0" i="0" u="none" strike="noStrike" kern="1200" cap="none" spc="0" normalizeH="0" baseline="0" noProof="0" dirty="0">
                <a:ln>
                  <a:noFill/>
                </a:ln>
                <a:solidFill>
                  <a:srgbClr val="FFFF00"/>
                </a:solidFill>
                <a:effectLst/>
                <a:uLnTx/>
                <a:uFillTx/>
                <a:latin typeface="+mj-lt"/>
                <a:ea typeface="+mj-ea"/>
                <a:cs typeface="+mj-cs"/>
              </a:rPr>
              <a:t>年</a:t>
            </a:r>
            <a:r>
              <a:rPr kumimoji="0" lang="en-US" altLang="zh-CN" sz="1600" b="0" i="0" u="none" strike="noStrike" kern="1200" cap="none" spc="0" normalizeH="0" baseline="0" noProof="0" dirty="0">
                <a:ln>
                  <a:noFill/>
                </a:ln>
                <a:solidFill>
                  <a:srgbClr val="FFFF00"/>
                </a:solidFill>
                <a:effectLst/>
                <a:uLnTx/>
                <a:uFillTx/>
                <a:latin typeface="+mj-lt"/>
                <a:ea typeface="+mj-ea"/>
                <a:cs typeface="+mj-cs"/>
              </a:rPr>
              <a:t>12</a:t>
            </a:r>
            <a:r>
              <a:rPr kumimoji="0" lang="zh-CN" altLang="en-US" sz="1600" b="0" i="0" u="none" strike="noStrike" kern="1200" cap="none" spc="0" normalizeH="0" baseline="0" noProof="0" dirty="0">
                <a:ln>
                  <a:noFill/>
                </a:ln>
                <a:solidFill>
                  <a:srgbClr val="FFFF00"/>
                </a:solidFill>
                <a:effectLst/>
                <a:uLnTx/>
                <a:uFillTx/>
                <a:latin typeface="+mj-lt"/>
                <a:ea typeface="+mj-ea"/>
                <a:cs typeface="+mj-cs"/>
              </a:rPr>
              <a:t>月</a:t>
            </a:r>
            <a:r>
              <a:rPr kumimoji="0" lang="en-US" altLang="zh-CN" sz="1600" b="0" i="0" u="none" strike="noStrike" kern="1200" cap="none" spc="0" normalizeH="0" baseline="0" noProof="0" dirty="0">
                <a:ln>
                  <a:noFill/>
                </a:ln>
                <a:solidFill>
                  <a:srgbClr val="FFFF00"/>
                </a:solidFill>
                <a:effectLst/>
                <a:uLnTx/>
                <a:uFillTx/>
                <a:latin typeface="+mj-lt"/>
                <a:ea typeface="+mj-ea"/>
                <a:cs typeface="+mj-cs"/>
              </a:rPr>
              <a:t>8</a:t>
            </a:r>
            <a:r>
              <a:rPr kumimoji="0" lang="zh-CN" altLang="en-US" sz="1600" b="0" i="0" u="none" strike="noStrike" kern="1200" cap="none" spc="0" normalizeH="0" baseline="0" noProof="0" dirty="0">
                <a:ln>
                  <a:noFill/>
                </a:ln>
                <a:solidFill>
                  <a:srgbClr val="FFFF00"/>
                </a:solidFill>
                <a:effectLst/>
                <a:uLnTx/>
                <a:uFillTx/>
                <a:latin typeface="+mj-lt"/>
                <a:ea typeface="+mj-ea"/>
                <a:cs typeface="+mj-cs"/>
              </a:rPr>
              <a:t>日</a:t>
            </a:r>
            <a:r>
              <a:rPr kumimoji="0" lang="en-US" altLang="zh-CN" sz="1600" b="0" i="0" u="none" strike="noStrike" kern="1200" cap="none" spc="0" normalizeH="0" baseline="0" noProof="0" dirty="0">
                <a:ln>
                  <a:noFill/>
                </a:ln>
                <a:solidFill>
                  <a:srgbClr val="FFFF00"/>
                </a:solidFill>
                <a:effectLst/>
                <a:uLnTx/>
                <a:uFillTx/>
                <a:latin typeface="+mj-lt"/>
                <a:ea typeface="+mj-ea"/>
                <a:cs typeface="+mj-cs"/>
              </a:rPr>
              <a:t>-10</a:t>
            </a:r>
            <a:r>
              <a:rPr kumimoji="0" lang="zh-CN" altLang="en-US" sz="1600" b="0" i="0" u="none" strike="noStrike" kern="1200" cap="none" spc="0" normalizeH="0" baseline="0" noProof="0" dirty="0">
                <a:ln>
                  <a:noFill/>
                </a:ln>
                <a:solidFill>
                  <a:srgbClr val="FFFF00"/>
                </a:solidFill>
                <a:effectLst/>
                <a:uLnTx/>
                <a:uFillTx/>
                <a:latin typeface="+mj-lt"/>
                <a:ea typeface="+mj-ea"/>
                <a:cs typeface="+mj-cs"/>
              </a:rPr>
              <a:t>日</a:t>
            </a:r>
            <a:endParaRPr kumimoji="0" lang="en-US" altLang="zh-CN" sz="1600" b="0" i="0" u="none" strike="noStrike" kern="1200" cap="none" spc="0" normalizeH="0" baseline="0" noProof="0" dirty="0">
              <a:ln>
                <a:noFill/>
              </a:ln>
              <a:solidFill>
                <a:srgbClr val="FFFF00"/>
              </a:solidFill>
              <a:effectLst/>
              <a:uLnTx/>
              <a:uFillTx/>
              <a:latin typeface="+mj-lt"/>
              <a:ea typeface="+mj-ea"/>
              <a:cs typeface="+mj-cs"/>
            </a:endParaRPr>
          </a:p>
          <a:p>
            <a:pPr marL="0" marR="0" indent="0" algn="l" defTabSz="914400" rtl="0" eaLnBrk="1" fontAlgn="auto" latinLnBrk="0" hangingPunct="1">
              <a:lnSpc>
                <a:spcPct val="90000"/>
              </a:lnSpc>
              <a:spcBef>
                <a:spcPct val="0"/>
              </a:spcBef>
              <a:spcAft>
                <a:spcPts val="0"/>
              </a:spcAft>
              <a:buClrTx/>
              <a:buSzTx/>
              <a:buFontTx/>
              <a:buNone/>
            </a:pPr>
            <a:r>
              <a:rPr kumimoji="0" lang="zh-CN" altLang="en-US" sz="1600" b="0" i="0" u="none" strike="noStrike" kern="1200" cap="none" spc="0" normalizeH="0" baseline="0" noProof="0" dirty="0">
                <a:ln>
                  <a:noFill/>
                </a:ln>
                <a:solidFill>
                  <a:srgbClr val="FFFF00"/>
                </a:solidFill>
                <a:effectLst/>
                <a:uLnTx/>
                <a:uFillTx/>
                <a:latin typeface="+mj-lt"/>
                <a:ea typeface="+mj-ea"/>
                <a:cs typeface="+mj-cs"/>
              </a:rPr>
              <a:t>经济工作会议</a:t>
            </a:r>
          </a:p>
        </p:txBody>
      </p:sp>
      <p:pic>
        <p:nvPicPr>
          <p:cNvPr id="15" name="图片 14">
            <a:extLst>
              <a:ext uri="{FF2B5EF4-FFF2-40B4-BE49-F238E27FC236}">
                <a16:creationId xmlns:a16="http://schemas.microsoft.com/office/drawing/2014/main" id="{D2456DD8-7391-4D5C-8F3F-F10FFC2D9AB3}"/>
              </a:ext>
            </a:extLst>
          </p:cNvPr>
          <p:cNvPicPr>
            <a:picLocks noChangeAspect="1"/>
          </p:cNvPicPr>
          <p:nvPr/>
        </p:nvPicPr>
        <p:blipFill>
          <a:blip r:embed="rId4"/>
          <a:stretch>
            <a:fillRect/>
          </a:stretch>
        </p:blipFill>
        <p:spPr>
          <a:xfrm>
            <a:off x="5557758" y="269751"/>
            <a:ext cx="6634242" cy="3512322"/>
          </a:xfrm>
          <a:prstGeom prst="rect">
            <a:avLst/>
          </a:prstGeom>
        </p:spPr>
      </p:pic>
      <p:sp>
        <p:nvSpPr>
          <p:cNvPr id="16" name="椭圆 15">
            <a:extLst>
              <a:ext uri="{FF2B5EF4-FFF2-40B4-BE49-F238E27FC236}">
                <a16:creationId xmlns:a16="http://schemas.microsoft.com/office/drawing/2014/main" id="{3FFBBB72-E2BE-4255-801C-3ECC7780E518}"/>
              </a:ext>
            </a:extLst>
          </p:cNvPr>
          <p:cNvSpPr/>
          <p:nvPr/>
        </p:nvSpPr>
        <p:spPr>
          <a:xfrm>
            <a:off x="6025090" y="2933892"/>
            <a:ext cx="1180304" cy="727506"/>
          </a:xfrm>
          <a:prstGeom prst="ellipse">
            <a:avLst/>
          </a:prstGeom>
          <a:noFill/>
          <a:ln>
            <a:gradFill>
              <a:gsLst>
                <a:gs pos="10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A4503887-60D4-4B66-93B8-FD6AD905CFA8}"/>
              </a:ext>
            </a:extLst>
          </p:cNvPr>
          <p:cNvSpPr txBox="1"/>
          <p:nvPr/>
        </p:nvSpPr>
        <p:spPr>
          <a:xfrm>
            <a:off x="5787886" y="1873071"/>
            <a:ext cx="2093844" cy="427383"/>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90000"/>
              </a:lnSpc>
              <a:spcBef>
                <a:spcPct val="0"/>
              </a:spcBef>
              <a:spcAft>
                <a:spcPts val="0"/>
              </a:spcAft>
              <a:buClrTx/>
              <a:buSzTx/>
              <a:buFontTx/>
              <a:buNone/>
            </a:pPr>
            <a:r>
              <a:rPr kumimoji="0" lang="en-US" altLang="zh-CN" sz="1600" b="0" i="0" u="none" strike="noStrike" kern="1200" cap="none" spc="0" normalizeH="0" baseline="0" noProof="0" dirty="0">
                <a:ln>
                  <a:noFill/>
                </a:ln>
                <a:solidFill>
                  <a:srgbClr val="FFFF00"/>
                </a:solidFill>
                <a:effectLst/>
                <a:uLnTx/>
                <a:uFillTx/>
                <a:latin typeface="+mj-lt"/>
                <a:ea typeface="+mj-ea"/>
                <a:cs typeface="+mj-cs"/>
              </a:rPr>
              <a:t>2018</a:t>
            </a:r>
            <a:r>
              <a:rPr kumimoji="0" lang="zh-CN" altLang="en-US" sz="1600" b="0" i="0" u="none" strike="noStrike" kern="1200" cap="none" spc="0" normalizeH="0" baseline="0" noProof="0" dirty="0">
                <a:ln>
                  <a:noFill/>
                </a:ln>
                <a:solidFill>
                  <a:srgbClr val="FFFF00"/>
                </a:solidFill>
                <a:effectLst/>
                <a:uLnTx/>
                <a:uFillTx/>
                <a:latin typeface="+mj-lt"/>
                <a:ea typeface="+mj-ea"/>
                <a:cs typeface="+mj-cs"/>
              </a:rPr>
              <a:t>年</a:t>
            </a:r>
            <a:r>
              <a:rPr kumimoji="0" lang="en-US" altLang="zh-CN" sz="1600" b="0" i="0" u="none" strike="noStrike" kern="1200" cap="none" spc="0" normalizeH="0" baseline="0" noProof="0" dirty="0">
                <a:ln>
                  <a:noFill/>
                </a:ln>
                <a:solidFill>
                  <a:srgbClr val="FFFF00"/>
                </a:solidFill>
                <a:effectLst/>
                <a:uLnTx/>
                <a:uFillTx/>
                <a:latin typeface="+mj-lt"/>
                <a:ea typeface="+mj-ea"/>
                <a:cs typeface="+mj-cs"/>
              </a:rPr>
              <a:t>12</a:t>
            </a:r>
            <a:r>
              <a:rPr kumimoji="0" lang="zh-CN" altLang="en-US" sz="1600" b="0" i="0" u="none" strike="noStrike" kern="1200" cap="none" spc="0" normalizeH="0" baseline="0" noProof="0" dirty="0">
                <a:ln>
                  <a:noFill/>
                </a:ln>
                <a:solidFill>
                  <a:srgbClr val="FFFF00"/>
                </a:solidFill>
                <a:effectLst/>
                <a:uLnTx/>
                <a:uFillTx/>
                <a:latin typeface="+mj-lt"/>
                <a:ea typeface="+mj-ea"/>
                <a:cs typeface="+mj-cs"/>
              </a:rPr>
              <a:t>月</a:t>
            </a:r>
            <a:r>
              <a:rPr lang="en-US" altLang="zh-CN" sz="1600" dirty="0">
                <a:solidFill>
                  <a:srgbClr val="FFFF00"/>
                </a:solidFill>
                <a:latin typeface="+mj-lt"/>
                <a:ea typeface="+mj-ea"/>
                <a:cs typeface="+mj-cs"/>
              </a:rPr>
              <a:t>19</a:t>
            </a:r>
            <a:r>
              <a:rPr kumimoji="0" lang="zh-CN" altLang="en-US" sz="1600" b="0" i="0" u="none" strike="noStrike" kern="1200" cap="none" spc="0" normalizeH="0" baseline="0" noProof="0" dirty="0">
                <a:ln>
                  <a:noFill/>
                </a:ln>
                <a:solidFill>
                  <a:srgbClr val="FFFF00"/>
                </a:solidFill>
                <a:effectLst/>
                <a:uLnTx/>
                <a:uFillTx/>
                <a:latin typeface="+mj-lt"/>
                <a:ea typeface="+mj-ea"/>
                <a:cs typeface="+mj-cs"/>
              </a:rPr>
              <a:t>日</a:t>
            </a:r>
            <a:r>
              <a:rPr kumimoji="0" lang="en-US" altLang="zh-CN" sz="1600" b="0" i="0" u="none" strike="noStrike" kern="1200" cap="none" spc="0" normalizeH="0" baseline="0" noProof="0" dirty="0">
                <a:ln>
                  <a:noFill/>
                </a:ln>
                <a:solidFill>
                  <a:srgbClr val="FFFF00"/>
                </a:solidFill>
                <a:effectLst/>
                <a:uLnTx/>
                <a:uFillTx/>
                <a:latin typeface="+mj-lt"/>
                <a:ea typeface="+mj-ea"/>
                <a:cs typeface="+mj-cs"/>
              </a:rPr>
              <a:t>-21</a:t>
            </a:r>
            <a:r>
              <a:rPr kumimoji="0" lang="zh-CN" altLang="en-US" sz="1600" b="0" i="0" u="none" strike="noStrike" kern="1200" cap="none" spc="0" normalizeH="0" baseline="0" noProof="0" dirty="0">
                <a:ln>
                  <a:noFill/>
                </a:ln>
                <a:solidFill>
                  <a:srgbClr val="FFFF00"/>
                </a:solidFill>
                <a:effectLst/>
                <a:uLnTx/>
                <a:uFillTx/>
                <a:latin typeface="+mj-lt"/>
                <a:ea typeface="+mj-ea"/>
                <a:cs typeface="+mj-cs"/>
              </a:rPr>
              <a:t>日</a:t>
            </a:r>
            <a:endParaRPr kumimoji="0" lang="en-US" altLang="zh-CN" sz="1600" b="0" i="0" u="none" strike="noStrike" kern="1200" cap="none" spc="0" normalizeH="0" baseline="0" noProof="0" dirty="0">
              <a:ln>
                <a:noFill/>
              </a:ln>
              <a:solidFill>
                <a:srgbClr val="FFFF00"/>
              </a:solidFill>
              <a:effectLst/>
              <a:uLnTx/>
              <a:uFillTx/>
              <a:latin typeface="+mj-lt"/>
              <a:ea typeface="+mj-ea"/>
              <a:cs typeface="+mj-cs"/>
            </a:endParaRPr>
          </a:p>
          <a:p>
            <a:pPr marL="0" marR="0" indent="0" algn="l" defTabSz="914400" rtl="0" eaLnBrk="1" fontAlgn="auto" latinLnBrk="0" hangingPunct="1">
              <a:lnSpc>
                <a:spcPct val="90000"/>
              </a:lnSpc>
              <a:spcBef>
                <a:spcPct val="0"/>
              </a:spcBef>
              <a:spcAft>
                <a:spcPts val="0"/>
              </a:spcAft>
              <a:buClrTx/>
              <a:buSzTx/>
              <a:buFontTx/>
              <a:buNone/>
            </a:pPr>
            <a:r>
              <a:rPr kumimoji="0" lang="zh-CN" altLang="en-US" sz="1600" b="0" i="0" u="none" strike="noStrike" kern="1200" cap="none" spc="0" normalizeH="0" baseline="0" noProof="0" dirty="0">
                <a:ln>
                  <a:noFill/>
                </a:ln>
                <a:solidFill>
                  <a:srgbClr val="FFFF00"/>
                </a:solidFill>
                <a:effectLst/>
                <a:uLnTx/>
                <a:uFillTx/>
                <a:latin typeface="+mj-lt"/>
                <a:ea typeface="+mj-ea"/>
                <a:cs typeface="+mj-cs"/>
              </a:rPr>
              <a:t>经济工作会议</a:t>
            </a:r>
          </a:p>
        </p:txBody>
      </p:sp>
      <p:sp>
        <p:nvSpPr>
          <p:cNvPr id="18" name="文本框 17">
            <a:extLst>
              <a:ext uri="{FF2B5EF4-FFF2-40B4-BE49-F238E27FC236}">
                <a16:creationId xmlns:a16="http://schemas.microsoft.com/office/drawing/2014/main" id="{A8FEC91F-AB33-47FD-A35B-29FAE5231B42}"/>
              </a:ext>
            </a:extLst>
          </p:cNvPr>
          <p:cNvSpPr txBox="1"/>
          <p:nvPr/>
        </p:nvSpPr>
        <p:spPr>
          <a:xfrm>
            <a:off x="378642" y="1158171"/>
            <a:ext cx="5026716" cy="1487487"/>
          </a:xfrm>
          <a:prstGeom prst="rect">
            <a:avLst/>
          </a:prstGeom>
        </p:spPr>
        <p:txBody>
          <a:bodyPr vert="horz" wrap="square" lIns="91440" tIns="45720" rIns="91440" bIns="45720" rtlCol="0" anchor="ctr">
            <a:noAutofit/>
          </a:bodyPr>
          <a:lstStyle/>
          <a:p>
            <a:pPr marL="285750" marR="0" indent="-285750" defTabSz="914400" fontAlgn="auto">
              <a:lnSpc>
                <a:spcPct val="130000"/>
              </a:lnSpc>
              <a:spcBef>
                <a:spcPct val="0"/>
              </a:spcBef>
              <a:spcAft>
                <a:spcPts val="0"/>
              </a:spcAft>
              <a:buClrTx/>
              <a:buSzTx/>
              <a:buFont typeface="Wingdings" panose="05000000000000000000" charset="0"/>
              <a:buChar char="Ø"/>
            </a:pPr>
            <a:r>
              <a:rPr lang="zh-CN" altLang="en-US" sz="1600" dirty="0">
                <a:solidFill>
                  <a:srgbClr val="292929"/>
                </a:solidFill>
                <a:latin typeface="+mn-ea"/>
                <a:cs typeface="+mj-cs"/>
              </a:rPr>
              <a:t>会议并未如部分投资者预期出台具体政策指标和细则，会议后市场短期调整是正常的。回顾</a:t>
            </a:r>
            <a:r>
              <a:rPr lang="en-US" altLang="zh-CN" sz="1600" dirty="0">
                <a:solidFill>
                  <a:srgbClr val="292929"/>
                </a:solidFill>
                <a:latin typeface="+mn-ea"/>
                <a:cs typeface="+mj-cs"/>
              </a:rPr>
              <a:t>2008</a:t>
            </a:r>
            <a:r>
              <a:rPr lang="zh-CN" altLang="en-US" sz="1600" dirty="0">
                <a:solidFill>
                  <a:srgbClr val="292929"/>
                </a:solidFill>
                <a:latin typeface="+mn-ea"/>
                <a:cs typeface="+mj-cs"/>
              </a:rPr>
              <a:t>年和</a:t>
            </a:r>
            <a:r>
              <a:rPr lang="en-US" altLang="zh-CN" sz="1600" dirty="0">
                <a:solidFill>
                  <a:srgbClr val="292929"/>
                </a:solidFill>
                <a:latin typeface="+mn-ea"/>
                <a:cs typeface="+mj-cs"/>
              </a:rPr>
              <a:t>2018</a:t>
            </a:r>
            <a:r>
              <a:rPr lang="zh-CN" altLang="en-US" sz="1600" dirty="0">
                <a:solidFill>
                  <a:srgbClr val="292929"/>
                </a:solidFill>
                <a:latin typeface="+mn-ea"/>
                <a:cs typeface="+mj-cs"/>
              </a:rPr>
              <a:t>年经济下行阶段的经济工作会议也有类似的情况。</a:t>
            </a:r>
            <a:endParaRPr lang="en-US" altLang="zh-CN" sz="1600" dirty="0">
              <a:solidFill>
                <a:srgbClr val="292929"/>
              </a:solidFill>
              <a:latin typeface="+mn-ea"/>
              <a:cs typeface="+mj-cs"/>
            </a:endParaRPr>
          </a:p>
          <a:p>
            <a:pPr marL="285750" marR="0" indent="-285750" defTabSz="914400" fontAlgn="auto">
              <a:lnSpc>
                <a:spcPct val="130000"/>
              </a:lnSpc>
              <a:spcBef>
                <a:spcPct val="0"/>
              </a:spcBef>
              <a:spcAft>
                <a:spcPts val="0"/>
              </a:spcAft>
              <a:buClrTx/>
              <a:buSzTx/>
              <a:buFont typeface="Wingdings" panose="05000000000000000000" charset="0"/>
              <a:buChar char="Ø"/>
            </a:pPr>
            <a:r>
              <a:rPr lang="zh-CN" altLang="en-US" sz="1600" dirty="0">
                <a:solidFill>
                  <a:srgbClr val="292929"/>
                </a:solidFill>
                <a:latin typeface="+mn-ea"/>
                <a:cs typeface="+mj-cs"/>
              </a:rPr>
              <a:t>但在经济会议之后的</a:t>
            </a:r>
            <a:r>
              <a:rPr lang="en-US" altLang="zh-CN" sz="1600" dirty="0">
                <a:solidFill>
                  <a:srgbClr val="292929"/>
                </a:solidFill>
                <a:latin typeface="+mn-ea"/>
                <a:cs typeface="+mj-cs"/>
              </a:rPr>
              <a:t>3</a:t>
            </a:r>
            <a:r>
              <a:rPr lang="zh-CN" altLang="en-US" sz="1600" dirty="0">
                <a:solidFill>
                  <a:srgbClr val="292929"/>
                </a:solidFill>
                <a:latin typeface="+mn-ea"/>
                <a:cs typeface="+mj-cs"/>
              </a:rPr>
              <a:t>到</a:t>
            </a:r>
            <a:r>
              <a:rPr lang="en-US" altLang="zh-CN" sz="1600" dirty="0">
                <a:solidFill>
                  <a:srgbClr val="292929"/>
                </a:solidFill>
                <a:latin typeface="+mn-ea"/>
                <a:cs typeface="+mj-cs"/>
              </a:rPr>
              <a:t>6</a:t>
            </a:r>
            <a:r>
              <a:rPr lang="zh-CN" altLang="en-US" sz="1600" dirty="0">
                <a:solidFill>
                  <a:srgbClr val="292929"/>
                </a:solidFill>
                <a:latin typeface="+mn-ea"/>
                <a:cs typeface="+mj-cs"/>
              </a:rPr>
              <a:t>个月时间，伴随信心的修复和经济的回暖，市场走出中期行情。</a:t>
            </a:r>
            <a:endParaRPr lang="en-US" altLang="zh-CN" sz="1600" dirty="0">
              <a:solidFill>
                <a:srgbClr val="292929"/>
              </a:solidFill>
              <a:latin typeface="+mn-ea"/>
              <a:cs typeface="+mj-cs"/>
            </a:endParaRPr>
          </a:p>
        </p:txBody>
      </p:sp>
    </p:spTree>
    <p:extLst>
      <p:ext uri="{BB962C8B-B14F-4D97-AF65-F5344CB8AC3E}">
        <p14:creationId xmlns:p14="http://schemas.microsoft.com/office/powerpoint/2010/main" val="860732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9505" y="247650"/>
            <a:ext cx="8100695" cy="551180"/>
          </a:xfrm>
        </p:spPr>
        <p:txBody>
          <a:bodyPr>
            <a:normAutofit/>
          </a:bodyPr>
          <a:lstStyle/>
          <a:p>
            <a:r>
              <a:rPr lang="zh-CN" altLang="en-US" sz="2400" dirty="0"/>
              <a:t>美联储加息放缓</a:t>
            </a:r>
          </a:p>
        </p:txBody>
      </p:sp>
      <p:sp>
        <p:nvSpPr>
          <p:cNvPr id="11" name="文本框 10"/>
          <p:cNvSpPr txBox="1"/>
          <p:nvPr/>
        </p:nvSpPr>
        <p:spPr>
          <a:xfrm>
            <a:off x="2134870" y="6602730"/>
            <a:ext cx="2846705" cy="213360"/>
          </a:xfrm>
          <a:prstGeom prst="rect">
            <a:avLst/>
          </a:prstGeom>
        </p:spPr>
        <p:txBody>
          <a:bodyPr vert="horz" lIns="91440" tIns="45720" rIns="91440" bIns="45720" rtlCol="0" anchor="ctr">
            <a:normAutofit fontScale="25000" lnSpcReduction="20000"/>
          </a:bodyPr>
          <a:lstStyle/>
          <a:p>
            <a:pPr marL="0" marR="0" indent="0" algn="l" defTabSz="914400" rtl="0" eaLnBrk="1" fontAlgn="auto" latinLnBrk="0" hangingPunct="1">
              <a:lnSpc>
                <a:spcPct val="90000"/>
              </a:lnSpc>
              <a:spcBef>
                <a:spcPct val="0"/>
              </a:spcBef>
              <a:spcAft>
                <a:spcPts val="0"/>
              </a:spcAft>
              <a:buClrTx/>
              <a:buSzTx/>
              <a:buFontTx/>
              <a:buNone/>
            </a:pPr>
            <a:r>
              <a:rPr lang="zh-CN" altLang="en-US" sz="4000" dirty="0">
                <a:solidFill>
                  <a:srgbClr val="292929"/>
                </a:solidFill>
                <a:latin typeface="+mj-lt"/>
                <a:ea typeface="+mj-ea"/>
                <a:cs typeface="+mj-cs"/>
              </a:rPr>
              <a:t>图片来源：美联储</a:t>
            </a:r>
            <a:endParaRPr kumimoji="0" lang="zh-CN" altLang="en-US" sz="4000" b="0" i="0" u="none" strike="noStrike" kern="1200" cap="none" spc="0" normalizeH="0" baseline="0" noProof="0" dirty="0">
              <a:ln>
                <a:noFill/>
              </a:ln>
              <a:solidFill>
                <a:srgbClr val="292929"/>
              </a:solidFill>
              <a:effectLst/>
              <a:uLnTx/>
              <a:uFillTx/>
              <a:latin typeface="+mj-lt"/>
              <a:ea typeface="+mj-ea"/>
              <a:cs typeface="+mj-cs"/>
            </a:endParaRPr>
          </a:p>
        </p:txBody>
      </p:sp>
      <p:sp>
        <p:nvSpPr>
          <p:cNvPr id="10" name="文本框 9"/>
          <p:cNvSpPr txBox="1"/>
          <p:nvPr/>
        </p:nvSpPr>
        <p:spPr>
          <a:xfrm>
            <a:off x="343217" y="929743"/>
            <a:ext cx="11098530" cy="975995"/>
          </a:xfrm>
          <a:prstGeom prst="rect">
            <a:avLst/>
          </a:prstGeom>
        </p:spPr>
        <p:txBody>
          <a:bodyPr vert="horz" wrap="square" lIns="91440" tIns="45720" rIns="91440" bIns="45720" rtlCol="0" anchor="ctr">
            <a:noAutofit/>
          </a:bodyPr>
          <a:lstStyle/>
          <a:p>
            <a:pPr marL="285750" marR="0" indent="-28575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en-US" altLang="zh-CN" sz="1600" dirty="0"/>
              <a:t>12</a:t>
            </a:r>
            <a:r>
              <a:rPr lang="zh-CN" altLang="en-US" sz="1600" dirty="0"/>
              <a:t>月</a:t>
            </a:r>
            <a:r>
              <a:rPr lang="en-US" altLang="zh-CN" sz="1600" dirty="0"/>
              <a:t>14</a:t>
            </a:r>
            <a:r>
              <a:rPr lang="zh-CN" altLang="en-US" sz="1600" dirty="0"/>
              <a:t>日美联储公布议息会议决议，包括：</a:t>
            </a:r>
            <a:r>
              <a:rPr lang="en-US" altLang="zh-CN" sz="1600" dirty="0"/>
              <a:t>1</a:t>
            </a:r>
            <a:r>
              <a:rPr lang="zh-CN" altLang="en-US" sz="1600" dirty="0"/>
              <a:t>、加息</a:t>
            </a:r>
            <a:r>
              <a:rPr lang="en-US" altLang="zh-CN" sz="1600" dirty="0"/>
              <a:t>50</a:t>
            </a:r>
            <a:r>
              <a:rPr lang="zh-CN" altLang="en-US" sz="1600" dirty="0"/>
              <a:t>个基点至</a:t>
            </a:r>
            <a:r>
              <a:rPr lang="en-US" altLang="zh-CN" sz="1600" dirty="0"/>
              <a:t>4.25%</a:t>
            </a:r>
            <a:r>
              <a:rPr lang="zh-CN" altLang="en-US" sz="1600" dirty="0"/>
              <a:t>以上区间；</a:t>
            </a:r>
            <a:r>
              <a:rPr lang="en-US" altLang="zh-CN" sz="1600" dirty="0"/>
              <a:t>2</a:t>
            </a:r>
            <a:r>
              <a:rPr lang="zh-CN" altLang="en-US" sz="1600" dirty="0"/>
              <a:t>、明年</a:t>
            </a:r>
            <a:r>
              <a:rPr lang="en-US" altLang="zh-CN" sz="1600" dirty="0"/>
              <a:t>2</a:t>
            </a:r>
            <a:r>
              <a:rPr lang="zh-CN" altLang="en-US" sz="1600" dirty="0"/>
              <a:t>、</a:t>
            </a:r>
            <a:r>
              <a:rPr lang="en-US" altLang="zh-CN" sz="1600" dirty="0"/>
              <a:t>3</a:t>
            </a:r>
            <a:r>
              <a:rPr lang="zh-CN" altLang="en-US" sz="1600" dirty="0"/>
              <a:t>月仍有可能各加息</a:t>
            </a:r>
            <a:r>
              <a:rPr lang="en-US" altLang="zh-CN" sz="1600" dirty="0"/>
              <a:t>25</a:t>
            </a:r>
            <a:r>
              <a:rPr lang="zh-CN" altLang="en-US" sz="1600" dirty="0"/>
              <a:t>基点。</a:t>
            </a:r>
            <a:r>
              <a:rPr lang="en-US" altLang="zh-CN" sz="1600" dirty="0"/>
              <a:t>3</a:t>
            </a:r>
            <a:r>
              <a:rPr lang="zh-CN" altLang="en-US" sz="1600" dirty="0"/>
              <a:t>、上调明年失业率并下调明年经济增速。</a:t>
            </a:r>
            <a:endParaRPr lang="en-US" altLang="zh-CN" sz="1600" dirty="0"/>
          </a:p>
          <a:p>
            <a:pPr marL="285750" marR="0" indent="-28575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zh-CN" altLang="en-US" sz="1600" dirty="0">
                <a:solidFill>
                  <a:srgbClr val="292929"/>
                </a:solidFill>
                <a:latin typeface="+mn-ea"/>
                <a:cs typeface="+mj-cs"/>
                <a:sym typeface="+mn-ea"/>
              </a:rPr>
              <a:t>本次议息会议也体现出对明年经济下滑的担忧，因此，即使明年</a:t>
            </a:r>
            <a:r>
              <a:rPr lang="en-US" altLang="zh-CN" sz="1600" dirty="0">
                <a:solidFill>
                  <a:srgbClr val="292929"/>
                </a:solidFill>
                <a:latin typeface="+mn-ea"/>
                <a:cs typeface="+mj-cs"/>
                <a:sym typeface="+mn-ea"/>
              </a:rPr>
              <a:t>2</a:t>
            </a:r>
            <a:r>
              <a:rPr lang="zh-CN" altLang="en-US" sz="1600" dirty="0">
                <a:solidFill>
                  <a:srgbClr val="292929"/>
                </a:solidFill>
                <a:latin typeface="+mn-ea"/>
                <a:cs typeface="+mj-cs"/>
                <a:sym typeface="+mn-ea"/>
              </a:rPr>
              <a:t>、</a:t>
            </a:r>
            <a:r>
              <a:rPr lang="en-US" altLang="zh-CN" sz="1600" dirty="0">
                <a:solidFill>
                  <a:srgbClr val="292929"/>
                </a:solidFill>
                <a:latin typeface="+mn-ea"/>
                <a:cs typeface="+mj-cs"/>
                <a:sym typeface="+mn-ea"/>
              </a:rPr>
              <a:t>3</a:t>
            </a:r>
            <a:r>
              <a:rPr lang="zh-CN" altLang="en-US" sz="1600" dirty="0">
                <a:solidFill>
                  <a:srgbClr val="292929"/>
                </a:solidFill>
                <a:latin typeface="+mn-ea"/>
                <a:cs typeface="+mj-cs"/>
                <a:sym typeface="+mn-ea"/>
              </a:rPr>
              <a:t>月有继续加息的可能，但目前通胀已拐头向下，如果经济下滑、失业率攀升，不排除明年下半年有降息的可能。</a:t>
            </a:r>
            <a:endParaRPr lang="en-US" altLang="zh-CN" sz="1600" dirty="0">
              <a:solidFill>
                <a:srgbClr val="292929"/>
              </a:solidFill>
              <a:latin typeface="+mn-ea"/>
              <a:cs typeface="+mj-cs"/>
              <a:sym typeface="+mn-ea"/>
            </a:endParaRPr>
          </a:p>
        </p:txBody>
      </p:sp>
      <p:sp>
        <p:nvSpPr>
          <p:cNvPr id="5" name="文本框 4"/>
          <p:cNvSpPr txBox="1"/>
          <p:nvPr/>
        </p:nvSpPr>
        <p:spPr>
          <a:xfrm>
            <a:off x="343217" y="2137730"/>
            <a:ext cx="3504883" cy="324485"/>
          </a:xfrm>
          <a:prstGeom prst="rect">
            <a:avLst/>
          </a:prstGeom>
        </p:spPr>
        <p:txBody>
          <a:bodyPr vert="horz" lIns="91440" tIns="45720" rIns="91440" bIns="45720" rtlCol="0" anchor="ctr">
            <a:normAutofit fontScale="97500"/>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rPr>
              <a:t>图：</a:t>
            </a:r>
            <a:r>
              <a:rPr lang="en-US" altLang="zh-CN" sz="1600" dirty="0">
                <a:solidFill>
                  <a:srgbClr val="292929"/>
                </a:solidFill>
                <a:latin typeface="微软雅黑" panose="020B0503020204020204" charset="-122"/>
                <a:ea typeface="微软雅黑" panose="020B0503020204020204" charset="-122"/>
                <a:cs typeface="微软雅黑" panose="020B0503020204020204" charset="-122"/>
              </a:rPr>
              <a:t>12</a:t>
            </a: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rPr>
              <a:t>月议息会议的经济预测</a:t>
            </a:r>
          </a:p>
        </p:txBody>
      </p:sp>
      <p:sp>
        <p:nvSpPr>
          <p:cNvPr id="8" name="文本框 7">
            <a:extLst>
              <a:ext uri="{FF2B5EF4-FFF2-40B4-BE49-F238E27FC236}">
                <a16:creationId xmlns:a16="http://schemas.microsoft.com/office/drawing/2014/main" id="{20FE6B1E-0098-44CA-B97F-060AAEDFDA4D}"/>
              </a:ext>
            </a:extLst>
          </p:cNvPr>
          <p:cNvSpPr txBox="1"/>
          <p:nvPr/>
        </p:nvSpPr>
        <p:spPr>
          <a:xfrm>
            <a:off x="6247764" y="2142177"/>
            <a:ext cx="3504883" cy="324485"/>
          </a:xfrm>
          <a:prstGeom prst="rect">
            <a:avLst/>
          </a:prstGeom>
        </p:spPr>
        <p:txBody>
          <a:bodyPr vert="horz" lIns="91440" tIns="45720" rIns="91440" bIns="45720" rtlCol="0" anchor="ctr">
            <a:normAutofit fontScale="97500"/>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rPr>
              <a:t>图：</a:t>
            </a:r>
            <a:r>
              <a:rPr lang="en-US" altLang="zh-CN" sz="1600" dirty="0">
                <a:solidFill>
                  <a:srgbClr val="292929"/>
                </a:solidFill>
                <a:latin typeface="微软雅黑" panose="020B0503020204020204" charset="-122"/>
                <a:ea typeface="微软雅黑" panose="020B0503020204020204" charset="-122"/>
                <a:cs typeface="微软雅黑" panose="020B0503020204020204" charset="-122"/>
              </a:rPr>
              <a:t>12</a:t>
            </a: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rPr>
              <a:t>月议息会议</a:t>
            </a:r>
            <a:r>
              <a:rPr lang="zh-CN" altLang="en-US" sz="1600" dirty="0">
                <a:solidFill>
                  <a:srgbClr val="292929"/>
                </a:solidFill>
                <a:latin typeface="微软雅黑" panose="020B0503020204020204" charset="-122"/>
                <a:ea typeface="微软雅黑" panose="020B0503020204020204" charset="-122"/>
                <a:cs typeface="微软雅黑" panose="020B0503020204020204" charset="-122"/>
              </a:rPr>
              <a:t>点阵图</a:t>
            </a:r>
            <a:endPar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endParaRPr>
          </a:p>
        </p:txBody>
      </p:sp>
      <p:pic>
        <p:nvPicPr>
          <p:cNvPr id="6" name="图片 5">
            <a:extLst>
              <a:ext uri="{FF2B5EF4-FFF2-40B4-BE49-F238E27FC236}">
                <a16:creationId xmlns:a16="http://schemas.microsoft.com/office/drawing/2014/main" id="{A811F9F4-365C-4D3C-A97A-55269981ABBA}"/>
              </a:ext>
            </a:extLst>
          </p:cNvPr>
          <p:cNvPicPr>
            <a:picLocks noChangeAspect="1"/>
          </p:cNvPicPr>
          <p:nvPr/>
        </p:nvPicPr>
        <p:blipFill>
          <a:blip r:embed="rId3"/>
          <a:stretch>
            <a:fillRect/>
          </a:stretch>
        </p:blipFill>
        <p:spPr>
          <a:xfrm>
            <a:off x="133350" y="2497892"/>
            <a:ext cx="5886450" cy="4110385"/>
          </a:xfrm>
          <a:prstGeom prst="rect">
            <a:avLst/>
          </a:prstGeom>
        </p:spPr>
      </p:pic>
      <p:pic>
        <p:nvPicPr>
          <p:cNvPr id="12" name="图片 11">
            <a:extLst>
              <a:ext uri="{FF2B5EF4-FFF2-40B4-BE49-F238E27FC236}">
                <a16:creationId xmlns:a16="http://schemas.microsoft.com/office/drawing/2014/main" id="{4A2258B3-4989-4197-BD96-27B771BEE871}"/>
              </a:ext>
            </a:extLst>
          </p:cNvPr>
          <p:cNvPicPr>
            <a:picLocks noChangeAspect="1"/>
          </p:cNvPicPr>
          <p:nvPr/>
        </p:nvPicPr>
        <p:blipFill>
          <a:blip r:embed="rId4"/>
          <a:stretch>
            <a:fillRect/>
          </a:stretch>
        </p:blipFill>
        <p:spPr>
          <a:xfrm>
            <a:off x="6715378" y="2462215"/>
            <a:ext cx="5009644" cy="4353875"/>
          </a:xfrm>
          <a:prstGeom prst="rect">
            <a:avLst/>
          </a:prstGeom>
        </p:spPr>
      </p:pic>
    </p:spTree>
    <p:extLst>
      <p:ext uri="{BB962C8B-B14F-4D97-AF65-F5344CB8AC3E}">
        <p14:creationId xmlns:p14="http://schemas.microsoft.com/office/powerpoint/2010/main" val="1969834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6FC397A-32D4-4EC7-BB4A-64E36EA0A7C9}"/>
              </a:ext>
            </a:extLst>
          </p:cNvPr>
          <p:cNvPicPr>
            <a:picLocks noChangeAspect="1"/>
          </p:cNvPicPr>
          <p:nvPr/>
        </p:nvPicPr>
        <p:blipFill>
          <a:blip r:embed="rId3"/>
          <a:stretch>
            <a:fillRect/>
          </a:stretch>
        </p:blipFill>
        <p:spPr>
          <a:xfrm>
            <a:off x="6743701" y="53026"/>
            <a:ext cx="5201285" cy="3184759"/>
          </a:xfrm>
          <a:prstGeom prst="rect">
            <a:avLst/>
          </a:prstGeom>
        </p:spPr>
      </p:pic>
      <p:pic>
        <p:nvPicPr>
          <p:cNvPr id="8" name="图片 7">
            <a:extLst>
              <a:ext uri="{FF2B5EF4-FFF2-40B4-BE49-F238E27FC236}">
                <a16:creationId xmlns:a16="http://schemas.microsoft.com/office/drawing/2014/main" id="{BA78B7EC-F2A5-4318-9BDE-C3B2102CD312}"/>
              </a:ext>
            </a:extLst>
          </p:cNvPr>
          <p:cNvPicPr>
            <a:picLocks noChangeAspect="1"/>
          </p:cNvPicPr>
          <p:nvPr/>
        </p:nvPicPr>
        <p:blipFill>
          <a:blip r:embed="rId4"/>
          <a:stretch>
            <a:fillRect/>
          </a:stretch>
        </p:blipFill>
        <p:spPr>
          <a:xfrm>
            <a:off x="6771506" y="3620216"/>
            <a:ext cx="5173480" cy="3131104"/>
          </a:xfrm>
          <a:prstGeom prst="rect">
            <a:avLst/>
          </a:prstGeom>
        </p:spPr>
      </p:pic>
      <p:sp>
        <p:nvSpPr>
          <p:cNvPr id="2" name="标题 1"/>
          <p:cNvSpPr>
            <a:spLocks noGrp="1"/>
          </p:cNvSpPr>
          <p:nvPr>
            <p:ph type="title"/>
          </p:nvPr>
        </p:nvSpPr>
        <p:spPr>
          <a:xfrm>
            <a:off x="1119505" y="217148"/>
            <a:ext cx="4328795" cy="492760"/>
          </a:xfrm>
        </p:spPr>
        <p:txBody>
          <a:bodyPr>
            <a:normAutofit/>
          </a:bodyPr>
          <a:lstStyle/>
          <a:p>
            <a:r>
              <a:rPr lang="zh-CN" altLang="en-US" sz="2400" dirty="0">
                <a:sym typeface="+mn-ea"/>
              </a:rPr>
              <a:t>美国通胀已步入下行通道</a:t>
            </a:r>
          </a:p>
        </p:txBody>
      </p:sp>
      <p:sp>
        <p:nvSpPr>
          <p:cNvPr id="7" name="文本框 6"/>
          <p:cNvSpPr txBox="1"/>
          <p:nvPr/>
        </p:nvSpPr>
        <p:spPr>
          <a:xfrm>
            <a:off x="130173" y="1096614"/>
            <a:ext cx="6423025" cy="1242378"/>
          </a:xfrm>
          <a:prstGeom prst="rect">
            <a:avLst/>
          </a:prstGeom>
        </p:spPr>
        <p:txBody>
          <a:bodyPr vert="horz" wrap="square" lIns="91440" tIns="45720" rIns="91440" bIns="45720" rtlCol="0" anchor="ctr">
            <a:noAutofit/>
          </a:bodyPr>
          <a:lstStyle/>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en-US" altLang="zh-CN" sz="1600" dirty="0"/>
              <a:t>11</a:t>
            </a:r>
            <a:r>
              <a:rPr lang="zh-CN" altLang="en-US" sz="1600" dirty="0"/>
              <a:t>月美国通胀数据公布，其中 </a:t>
            </a:r>
            <a:r>
              <a:rPr lang="en-US" altLang="zh-CN" sz="1600" dirty="0"/>
              <a:t>CPI </a:t>
            </a:r>
            <a:r>
              <a:rPr lang="zh-CN" altLang="en-US" sz="1600" dirty="0"/>
              <a:t>同比上升 </a:t>
            </a:r>
            <a:r>
              <a:rPr lang="en-US" altLang="zh-CN" sz="1600" dirty="0"/>
              <a:t>7.1%</a:t>
            </a:r>
            <a:r>
              <a:rPr lang="zh-CN" altLang="en-US" sz="1600" dirty="0"/>
              <a:t>，</a:t>
            </a:r>
            <a:r>
              <a:rPr kumimoji="0" lang="zh-CN" altLang="en-US" sz="1600" i="0" u="none" strike="noStrike" kern="1200" cap="none" spc="0" normalizeH="0" baseline="0" noProof="0" dirty="0">
                <a:ln>
                  <a:noFill/>
                </a:ln>
                <a:solidFill>
                  <a:srgbClr val="292929"/>
                </a:solidFill>
                <a:effectLst/>
                <a:uLnTx/>
                <a:uFillTx/>
                <a:latin typeface="+mn-ea"/>
                <a:cs typeface="+mj-cs"/>
              </a:rPr>
              <a:t>较前值</a:t>
            </a:r>
            <a:r>
              <a:rPr lang="en-US" altLang="zh-CN" sz="1600" dirty="0">
                <a:solidFill>
                  <a:srgbClr val="292929"/>
                </a:solidFill>
                <a:latin typeface="+mn-ea"/>
                <a:cs typeface="+mj-cs"/>
              </a:rPr>
              <a:t>7.7%</a:t>
            </a:r>
            <a:r>
              <a:rPr lang="zh-CN" altLang="en-US" sz="1600" dirty="0">
                <a:solidFill>
                  <a:srgbClr val="292929"/>
                </a:solidFill>
                <a:latin typeface="+mn-ea"/>
                <a:cs typeface="+mj-cs"/>
              </a:rPr>
              <a:t>继续回落。其中，核心</a:t>
            </a:r>
            <a:r>
              <a:rPr lang="en-US" altLang="zh-CN" sz="1600" dirty="0">
                <a:solidFill>
                  <a:srgbClr val="292929"/>
                </a:solidFill>
                <a:latin typeface="+mn-ea"/>
                <a:cs typeface="+mj-cs"/>
              </a:rPr>
              <a:t>CPI</a:t>
            </a:r>
            <a:r>
              <a:rPr lang="zh-CN" altLang="en-US" sz="1600" dirty="0">
                <a:solidFill>
                  <a:srgbClr val="292929"/>
                </a:solidFill>
                <a:latin typeface="+mn-ea"/>
                <a:cs typeface="+mj-cs"/>
              </a:rPr>
              <a:t>中的服务和商品项同比均出现回落，缓解了市场对通胀的担忧。而伴随俄乌冲突影响减弱，能源价格目前也从高位回落。</a:t>
            </a:r>
            <a:endParaRPr lang="en-US" altLang="zh-CN" sz="1600" dirty="0">
              <a:solidFill>
                <a:srgbClr val="292929"/>
              </a:solidFill>
              <a:latin typeface="+mn-ea"/>
              <a:cs typeface="+mj-cs"/>
            </a:endParaRPr>
          </a:p>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kumimoji="0" lang="zh-CN" altLang="en-US" sz="1600" i="0" u="none" strike="noStrike" kern="1200" cap="none" spc="0" normalizeH="0" baseline="0" noProof="0" dirty="0">
                <a:ln>
                  <a:noFill/>
                </a:ln>
                <a:solidFill>
                  <a:srgbClr val="292929"/>
                </a:solidFill>
                <a:effectLst/>
                <a:uLnTx/>
                <a:uFillTx/>
                <a:latin typeface="+mn-ea"/>
                <a:cs typeface="+mj-cs"/>
              </a:rPr>
              <a:t>中期选举之后，通胀对民主党的压力减弱，美联储今年</a:t>
            </a:r>
            <a:r>
              <a:rPr lang="zh-CN" altLang="en-US" sz="1600" dirty="0">
                <a:solidFill>
                  <a:srgbClr val="292929"/>
                </a:solidFill>
                <a:latin typeface="+mn-ea"/>
                <a:cs typeface="+mj-cs"/>
              </a:rPr>
              <a:t>有可能将加息压力充分释放，以应对明年预期中的经济下滑。</a:t>
            </a:r>
            <a:endParaRPr kumimoji="0" lang="zh-CN" altLang="en-US" sz="1600" i="0" u="none" strike="noStrike" kern="1200" cap="none" spc="0" normalizeH="0" baseline="0" noProof="0" dirty="0">
              <a:ln>
                <a:noFill/>
              </a:ln>
              <a:solidFill>
                <a:srgbClr val="292929"/>
              </a:solidFill>
              <a:effectLst/>
              <a:uLnTx/>
              <a:uFillTx/>
              <a:latin typeface="+mn-ea"/>
              <a:cs typeface="+mj-cs"/>
            </a:endParaRPr>
          </a:p>
        </p:txBody>
      </p:sp>
      <p:sp>
        <p:nvSpPr>
          <p:cNvPr id="11" name="文本框 10"/>
          <p:cNvSpPr txBox="1"/>
          <p:nvPr/>
        </p:nvSpPr>
        <p:spPr>
          <a:xfrm>
            <a:off x="3415665" y="6644640"/>
            <a:ext cx="2846705" cy="213360"/>
          </a:xfrm>
          <a:prstGeom prst="rect">
            <a:avLst/>
          </a:prstGeom>
        </p:spPr>
        <p:txBody>
          <a:bodyPr vert="horz" lIns="91440" tIns="45720" rIns="91440" bIns="45720" rtlCol="0" anchor="ctr">
            <a:normAutofit fontScale="25000" lnSpcReduction="20000"/>
          </a:bodyPr>
          <a:lstStyle/>
          <a:p>
            <a:pPr marR="0" indent="0" algn="ctr" defTabSz="914400" fontAlgn="auto">
              <a:lnSpc>
                <a:spcPct val="90000"/>
              </a:lnSpc>
              <a:spcBef>
                <a:spcPct val="0"/>
              </a:spcBef>
              <a:spcAft>
                <a:spcPts val="0"/>
              </a:spcAft>
              <a:buClrTx/>
              <a:buSzTx/>
              <a:buFontTx/>
              <a:buNone/>
            </a:pPr>
            <a:r>
              <a:rPr kumimoji="0" lang="zh-CN" altLang="en-US" sz="4000" b="0" i="0" kern="1200" cap="none" spc="0" normalizeH="0" baseline="0" noProof="0" dirty="0">
                <a:solidFill>
                  <a:srgbClr val="292929"/>
                </a:solidFill>
                <a:latin typeface="+mj-lt"/>
                <a:ea typeface="+mj-ea"/>
                <a:cs typeface="+mj-cs"/>
              </a:rPr>
              <a:t>数据来源：</a:t>
            </a:r>
            <a:r>
              <a:rPr lang="en-US" altLang="zh-CN" sz="4000" dirty="0">
                <a:solidFill>
                  <a:srgbClr val="292929"/>
                </a:solidFill>
                <a:latin typeface="+mj-lt"/>
                <a:ea typeface="+mj-ea"/>
                <a:cs typeface="+mj-cs"/>
              </a:rPr>
              <a:t>BLOOMBERG</a:t>
            </a:r>
            <a:r>
              <a:rPr kumimoji="0" lang="zh-CN" altLang="en-US" sz="4000" b="0" i="0" kern="1200" cap="none" spc="0" normalizeH="0" baseline="0" noProof="0" dirty="0">
                <a:solidFill>
                  <a:srgbClr val="292929"/>
                </a:solidFill>
                <a:latin typeface="+mj-lt"/>
                <a:ea typeface="+mj-ea"/>
                <a:cs typeface="+mj-cs"/>
              </a:rPr>
              <a:t>，</a:t>
            </a:r>
            <a:r>
              <a:rPr kumimoji="0" lang="en-US" altLang="zh-CN" sz="4000" b="0" i="0" kern="1200" cap="none" spc="0" normalizeH="0" baseline="0" noProof="0" dirty="0">
                <a:solidFill>
                  <a:srgbClr val="292929"/>
                </a:solidFill>
                <a:latin typeface="+mj-lt"/>
                <a:ea typeface="+mj-ea"/>
                <a:cs typeface="+mj-cs"/>
              </a:rPr>
              <a:t>WIND,</a:t>
            </a:r>
            <a:r>
              <a:rPr kumimoji="0" lang="zh-CN" altLang="en-US" sz="4000" b="0" i="0" kern="1200" cap="none" spc="0" normalizeH="0" baseline="0" noProof="0" dirty="0">
                <a:solidFill>
                  <a:srgbClr val="292929"/>
                </a:solidFill>
                <a:latin typeface="+mj-lt"/>
                <a:ea typeface="+mj-ea"/>
                <a:cs typeface="+mj-cs"/>
              </a:rPr>
              <a:t>天弘基金</a:t>
            </a:r>
          </a:p>
        </p:txBody>
      </p:sp>
      <p:sp>
        <p:nvSpPr>
          <p:cNvPr id="5" name="文本框 4"/>
          <p:cNvSpPr txBox="1"/>
          <p:nvPr/>
        </p:nvSpPr>
        <p:spPr>
          <a:xfrm>
            <a:off x="7693024" y="3581701"/>
            <a:ext cx="2813051" cy="519430"/>
          </a:xfrm>
          <a:prstGeom prst="rect">
            <a:avLst/>
          </a:prstGeom>
        </p:spPr>
        <p:txBody>
          <a:bodyPr vert="horz" lIns="91440" tIns="45720" rIns="91440" bIns="45720" rtlCol="0" anchor="ctr">
            <a:normAutofit/>
          </a:bodyPr>
          <a:lstStyle/>
          <a:p>
            <a:pPr marR="0" indent="0" defTabSz="914400" fontAlgn="auto">
              <a:lnSpc>
                <a:spcPct val="90000"/>
              </a:lnSpc>
              <a:spcBef>
                <a:spcPct val="0"/>
              </a:spcBef>
              <a:spcAft>
                <a:spcPts val="0"/>
              </a:spcAft>
              <a:buClrTx/>
              <a:buSzTx/>
              <a:buFontTx/>
              <a:buNone/>
            </a:pPr>
            <a:r>
              <a:rPr kumimoji="0" lang="zh-CN" altLang="en-US" sz="1600" b="0" i="0" kern="1200" cap="none" spc="0" normalizeH="0" baseline="0" noProof="0" dirty="0">
                <a:solidFill>
                  <a:srgbClr val="292929"/>
                </a:solidFill>
                <a:latin typeface="+mj-lt"/>
                <a:ea typeface="+mj-ea"/>
                <a:cs typeface="+mj-cs"/>
              </a:rPr>
              <a:t>图：美国</a:t>
            </a:r>
            <a:r>
              <a:rPr kumimoji="0" lang="en-US" altLang="zh-CN" sz="1600" b="0" i="0" kern="1200" cap="none" spc="0" normalizeH="0" baseline="0" noProof="0" dirty="0">
                <a:solidFill>
                  <a:srgbClr val="292929"/>
                </a:solidFill>
                <a:latin typeface="+mj-lt"/>
                <a:ea typeface="+mj-ea"/>
                <a:cs typeface="+mj-cs"/>
              </a:rPr>
              <a:t>CPI</a:t>
            </a:r>
            <a:r>
              <a:rPr kumimoji="0" lang="zh-CN" altLang="en-US" sz="1600" b="0" i="0" kern="1200" cap="none" spc="0" normalizeH="0" baseline="0" noProof="0" dirty="0">
                <a:solidFill>
                  <a:srgbClr val="292929"/>
                </a:solidFill>
                <a:latin typeface="+mj-lt"/>
                <a:ea typeface="+mj-ea"/>
                <a:cs typeface="+mj-cs"/>
              </a:rPr>
              <a:t>、核心</a:t>
            </a:r>
            <a:r>
              <a:rPr kumimoji="0" lang="en-US" altLang="zh-CN" sz="1600" b="0" i="0" kern="1200" cap="none" spc="0" normalizeH="0" baseline="0" noProof="0" dirty="0">
                <a:solidFill>
                  <a:srgbClr val="292929"/>
                </a:solidFill>
                <a:latin typeface="+mj-lt"/>
                <a:ea typeface="+mj-ea"/>
                <a:cs typeface="+mj-cs"/>
              </a:rPr>
              <a:t>CPI</a:t>
            </a:r>
            <a:endParaRPr kumimoji="0" lang="zh-CN" altLang="en-US" sz="1600" b="0" i="0" kern="1200" cap="none" spc="0" normalizeH="0" baseline="0" noProof="0" dirty="0">
              <a:solidFill>
                <a:srgbClr val="292929"/>
              </a:solidFill>
              <a:latin typeface="+mj-lt"/>
              <a:ea typeface="+mj-ea"/>
              <a:cs typeface="+mj-cs"/>
            </a:endParaRPr>
          </a:p>
        </p:txBody>
      </p:sp>
      <p:pic>
        <p:nvPicPr>
          <p:cNvPr id="9" name="图片 8">
            <a:extLst>
              <a:ext uri="{FF2B5EF4-FFF2-40B4-BE49-F238E27FC236}">
                <a16:creationId xmlns:a16="http://schemas.microsoft.com/office/drawing/2014/main" id="{5AC509F1-29E4-49EB-950B-F8F8CE200497}"/>
              </a:ext>
            </a:extLst>
          </p:cNvPr>
          <p:cNvPicPr>
            <a:picLocks noChangeAspect="1"/>
          </p:cNvPicPr>
          <p:nvPr/>
        </p:nvPicPr>
        <p:blipFill>
          <a:blip r:embed="rId5"/>
          <a:stretch>
            <a:fillRect/>
          </a:stretch>
        </p:blipFill>
        <p:spPr>
          <a:xfrm>
            <a:off x="6349" y="2867025"/>
            <a:ext cx="6670675" cy="368772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2E36A00-69F4-443C-BD6C-2B7612A2879B}"/>
              </a:ext>
            </a:extLst>
          </p:cNvPr>
          <p:cNvPicPr>
            <a:picLocks noChangeAspect="1"/>
          </p:cNvPicPr>
          <p:nvPr/>
        </p:nvPicPr>
        <p:blipFill>
          <a:blip r:embed="rId3"/>
          <a:stretch>
            <a:fillRect/>
          </a:stretch>
        </p:blipFill>
        <p:spPr>
          <a:xfrm>
            <a:off x="189864" y="2686190"/>
            <a:ext cx="6249036" cy="3950830"/>
          </a:xfrm>
          <a:prstGeom prst="rect">
            <a:avLst/>
          </a:prstGeom>
        </p:spPr>
      </p:pic>
      <p:pic>
        <p:nvPicPr>
          <p:cNvPr id="13" name="图片 12">
            <a:extLst>
              <a:ext uri="{FF2B5EF4-FFF2-40B4-BE49-F238E27FC236}">
                <a16:creationId xmlns:a16="http://schemas.microsoft.com/office/drawing/2014/main" id="{4F4EDD75-D8AE-4A3D-B54C-84641A1C56F0}"/>
              </a:ext>
            </a:extLst>
          </p:cNvPr>
          <p:cNvPicPr>
            <a:picLocks noChangeAspect="1"/>
          </p:cNvPicPr>
          <p:nvPr/>
        </p:nvPicPr>
        <p:blipFill>
          <a:blip r:embed="rId4"/>
          <a:stretch>
            <a:fillRect/>
          </a:stretch>
        </p:blipFill>
        <p:spPr>
          <a:xfrm>
            <a:off x="6921616" y="3614420"/>
            <a:ext cx="5053848" cy="3136900"/>
          </a:xfrm>
          <a:prstGeom prst="rect">
            <a:avLst/>
          </a:prstGeom>
        </p:spPr>
      </p:pic>
      <p:pic>
        <p:nvPicPr>
          <p:cNvPr id="15" name="图片 14">
            <a:extLst>
              <a:ext uri="{FF2B5EF4-FFF2-40B4-BE49-F238E27FC236}">
                <a16:creationId xmlns:a16="http://schemas.microsoft.com/office/drawing/2014/main" id="{37F4D15F-3F1C-4A7E-B40C-0237F836742E}"/>
              </a:ext>
            </a:extLst>
          </p:cNvPr>
          <p:cNvPicPr>
            <a:picLocks noChangeAspect="1"/>
          </p:cNvPicPr>
          <p:nvPr/>
        </p:nvPicPr>
        <p:blipFill>
          <a:blip r:embed="rId5"/>
          <a:stretch>
            <a:fillRect/>
          </a:stretch>
        </p:blipFill>
        <p:spPr>
          <a:xfrm>
            <a:off x="6705082" y="95250"/>
            <a:ext cx="5486917" cy="3333750"/>
          </a:xfrm>
          <a:prstGeom prst="rect">
            <a:avLst/>
          </a:prstGeom>
        </p:spPr>
      </p:pic>
      <p:sp>
        <p:nvSpPr>
          <p:cNvPr id="2" name="标题 1"/>
          <p:cNvSpPr>
            <a:spLocks noGrp="1"/>
          </p:cNvSpPr>
          <p:nvPr>
            <p:ph type="title"/>
          </p:nvPr>
        </p:nvSpPr>
        <p:spPr>
          <a:xfrm>
            <a:off x="1119505" y="220980"/>
            <a:ext cx="8100695" cy="492760"/>
          </a:xfrm>
        </p:spPr>
        <p:txBody>
          <a:bodyPr>
            <a:normAutofit/>
          </a:bodyPr>
          <a:lstStyle/>
          <a:p>
            <a:r>
              <a:rPr lang="zh-CN" altLang="en-US" sz="2400" dirty="0">
                <a:sym typeface="+mn-ea"/>
              </a:rPr>
              <a:t>美就业人数体现衰退隐忧</a:t>
            </a:r>
          </a:p>
        </p:txBody>
      </p:sp>
      <p:sp>
        <p:nvSpPr>
          <p:cNvPr id="7" name="文本框 6"/>
          <p:cNvSpPr txBox="1"/>
          <p:nvPr/>
        </p:nvSpPr>
        <p:spPr>
          <a:xfrm>
            <a:off x="189864" y="1162685"/>
            <a:ext cx="6451601" cy="1453197"/>
          </a:xfrm>
          <a:prstGeom prst="rect">
            <a:avLst/>
          </a:prstGeom>
        </p:spPr>
        <p:txBody>
          <a:bodyPr vert="horz" wrap="square" lIns="91440" tIns="45720" rIns="91440" bIns="45720" rtlCol="0" anchor="ctr">
            <a:noAutofit/>
          </a:bodyPr>
          <a:lstStyle/>
          <a:p>
            <a:pPr marL="285750" marR="0" indent="-285750" defTabSz="914400" fontAlgn="auto">
              <a:lnSpc>
                <a:spcPct val="130000"/>
              </a:lnSpc>
              <a:spcBef>
                <a:spcPct val="0"/>
              </a:spcBef>
              <a:spcAft>
                <a:spcPts val="0"/>
              </a:spcAft>
              <a:buClrTx/>
              <a:buSzTx/>
              <a:buFont typeface="Wingdings" panose="05000000000000000000" charset="0"/>
              <a:buChar char="Ø"/>
            </a:pPr>
            <a:r>
              <a:rPr lang="zh-CN" altLang="en-US" sz="1600" dirty="0"/>
              <a:t>美国</a:t>
            </a:r>
            <a:r>
              <a:rPr lang="en-US" altLang="zh-CN" sz="1600" dirty="0"/>
              <a:t>10</a:t>
            </a:r>
            <a:r>
              <a:rPr lang="zh-CN" altLang="en-US" sz="1600" dirty="0"/>
              <a:t>月失业率</a:t>
            </a:r>
            <a:r>
              <a:rPr lang="en-US" altLang="zh-CN" sz="1600" dirty="0"/>
              <a:t>3.7%</a:t>
            </a:r>
            <a:r>
              <a:rPr lang="zh-CN" altLang="en-US" sz="1600" dirty="0"/>
              <a:t>，较</a:t>
            </a:r>
            <a:r>
              <a:rPr lang="en-US" altLang="zh-CN" sz="1600" dirty="0"/>
              <a:t>9</a:t>
            </a:r>
            <a:r>
              <a:rPr lang="zh-CN" altLang="en-US" sz="1600" dirty="0"/>
              <a:t>月</a:t>
            </a:r>
            <a:r>
              <a:rPr lang="en-US" altLang="zh-CN" sz="1600" dirty="0"/>
              <a:t>3.5%</a:t>
            </a:r>
            <a:r>
              <a:rPr lang="zh-CN" altLang="en-US" sz="1600" dirty="0"/>
              <a:t>有所回升，但仍低于</a:t>
            </a:r>
            <a:r>
              <a:rPr lang="en-US" altLang="zh-CN" sz="1600" dirty="0"/>
              <a:t>4.43%</a:t>
            </a:r>
            <a:r>
              <a:rPr lang="zh-CN" altLang="en-US" sz="1600" dirty="0"/>
              <a:t>的长期自然失业率。</a:t>
            </a:r>
            <a:endParaRPr lang="en-US" altLang="zh-CN" sz="1600" dirty="0"/>
          </a:p>
          <a:p>
            <a:pPr marL="285750" marR="0" indent="-285750" defTabSz="914400" fontAlgn="auto">
              <a:lnSpc>
                <a:spcPct val="130000"/>
              </a:lnSpc>
              <a:spcBef>
                <a:spcPct val="0"/>
              </a:spcBef>
              <a:spcAft>
                <a:spcPts val="0"/>
              </a:spcAft>
              <a:buClrTx/>
              <a:buSzTx/>
              <a:buFont typeface="Wingdings" panose="05000000000000000000" charset="0"/>
              <a:buChar char="Ø"/>
            </a:pPr>
            <a:r>
              <a:rPr lang="zh-CN" altLang="en-US" sz="1600" dirty="0"/>
              <a:t>但是，伴随美国的低失业率的，是其远低于正常年份的劳动参与率。</a:t>
            </a:r>
            <a:endParaRPr lang="en-US" altLang="zh-CN" sz="1600" dirty="0"/>
          </a:p>
          <a:p>
            <a:pPr marL="285750" marR="0" indent="-285750" defTabSz="914400" fontAlgn="auto">
              <a:lnSpc>
                <a:spcPct val="130000"/>
              </a:lnSpc>
              <a:spcBef>
                <a:spcPct val="0"/>
              </a:spcBef>
              <a:spcAft>
                <a:spcPts val="0"/>
              </a:spcAft>
              <a:buClrTx/>
              <a:buSzTx/>
              <a:buFont typeface="Wingdings" panose="05000000000000000000" charset="0"/>
              <a:buChar char="Ø"/>
            </a:pPr>
            <a:r>
              <a:rPr lang="zh-CN" altLang="en-US" sz="1600" dirty="0"/>
              <a:t>另外，</a:t>
            </a:r>
            <a:r>
              <a:rPr lang="en-US" altLang="zh-CN" sz="1600" dirty="0"/>
              <a:t>10</a:t>
            </a:r>
            <a:r>
              <a:rPr lang="zh-CN" altLang="en-US" sz="1600" dirty="0"/>
              <a:t>月以来美国服务业新增就业人数快速回落。服务业占美国经济比重较高，服务业就业人数的疲软预示未来经济下滑的苗头。</a:t>
            </a:r>
            <a:endParaRPr lang="en-US" altLang="zh-CN" sz="1600" dirty="0"/>
          </a:p>
        </p:txBody>
      </p:sp>
      <p:sp>
        <p:nvSpPr>
          <p:cNvPr id="11" name="文本框 10"/>
          <p:cNvSpPr txBox="1"/>
          <p:nvPr/>
        </p:nvSpPr>
        <p:spPr>
          <a:xfrm>
            <a:off x="3415665" y="6644640"/>
            <a:ext cx="2846705" cy="213360"/>
          </a:xfrm>
          <a:prstGeom prst="rect">
            <a:avLst/>
          </a:prstGeom>
        </p:spPr>
        <p:txBody>
          <a:bodyPr vert="horz" lIns="91440" tIns="45720" rIns="91440" bIns="45720" rtlCol="0" anchor="ctr">
            <a:normAutofit fontScale="25000" lnSpcReduction="20000"/>
          </a:bodyPr>
          <a:lstStyle/>
          <a:p>
            <a:pPr marR="0" indent="0" algn="ctr" defTabSz="914400" fontAlgn="auto">
              <a:lnSpc>
                <a:spcPct val="90000"/>
              </a:lnSpc>
              <a:spcBef>
                <a:spcPct val="0"/>
              </a:spcBef>
              <a:spcAft>
                <a:spcPts val="0"/>
              </a:spcAft>
              <a:buClrTx/>
              <a:buSzTx/>
              <a:buFontTx/>
              <a:buNone/>
            </a:pPr>
            <a:r>
              <a:rPr kumimoji="0" lang="zh-CN" altLang="en-US" sz="4000" b="0" i="0" kern="1200" cap="none" spc="0" normalizeH="0" baseline="0" noProof="0" dirty="0">
                <a:solidFill>
                  <a:srgbClr val="292929"/>
                </a:solidFill>
                <a:latin typeface="+mj-lt"/>
                <a:ea typeface="+mj-ea"/>
                <a:cs typeface="+mj-cs"/>
              </a:rPr>
              <a:t>数据来源：</a:t>
            </a:r>
            <a:r>
              <a:rPr kumimoji="0" lang="en-US" altLang="zh-CN" sz="4000" b="0" i="0" kern="1200" cap="none" spc="0" normalizeH="0" baseline="0" noProof="0" dirty="0">
                <a:solidFill>
                  <a:srgbClr val="292929"/>
                </a:solidFill>
                <a:latin typeface="+mj-lt"/>
                <a:ea typeface="+mj-ea"/>
                <a:cs typeface="+mj-cs"/>
              </a:rPr>
              <a:t>WIND,</a:t>
            </a:r>
            <a:r>
              <a:rPr kumimoji="0" lang="zh-CN" altLang="en-US" sz="4000" b="0" i="0" kern="1200" cap="none" spc="0" normalizeH="0" baseline="0" noProof="0" dirty="0">
                <a:solidFill>
                  <a:srgbClr val="292929"/>
                </a:solidFill>
                <a:latin typeface="+mj-lt"/>
                <a:ea typeface="+mj-ea"/>
                <a:cs typeface="+mj-cs"/>
              </a:rPr>
              <a:t>天弘基金</a:t>
            </a:r>
          </a:p>
        </p:txBody>
      </p:sp>
      <p:sp>
        <p:nvSpPr>
          <p:cNvPr id="5" name="文本框 4"/>
          <p:cNvSpPr txBox="1"/>
          <p:nvPr/>
        </p:nvSpPr>
        <p:spPr>
          <a:xfrm>
            <a:off x="7978925" y="3721100"/>
            <a:ext cx="3391018" cy="519430"/>
          </a:xfrm>
          <a:prstGeom prst="rect">
            <a:avLst/>
          </a:prstGeom>
        </p:spPr>
        <p:txBody>
          <a:bodyPr vert="horz" lIns="91440" tIns="45720" rIns="91440" bIns="45720" rtlCol="0" anchor="ctr">
            <a:normAutofit/>
          </a:bodyPr>
          <a:lstStyle/>
          <a:p>
            <a:pPr marR="0" indent="0" defTabSz="914400" fontAlgn="auto">
              <a:lnSpc>
                <a:spcPct val="90000"/>
              </a:lnSpc>
              <a:spcBef>
                <a:spcPct val="0"/>
              </a:spcBef>
              <a:spcAft>
                <a:spcPts val="0"/>
              </a:spcAft>
              <a:buClrTx/>
              <a:buSzTx/>
              <a:buFontTx/>
              <a:buNone/>
            </a:pPr>
            <a:r>
              <a:rPr kumimoji="0" lang="zh-CN" altLang="en-US" sz="1600" b="0" i="0" kern="1200" cap="none" spc="0" normalizeH="0" baseline="0" noProof="0" dirty="0">
                <a:solidFill>
                  <a:srgbClr val="292929"/>
                </a:solidFill>
                <a:latin typeface="+mj-lt"/>
                <a:ea typeface="+mj-ea"/>
                <a:cs typeface="+mj-cs"/>
              </a:rPr>
              <a:t>图：美国持续领取失业金人数</a:t>
            </a:r>
          </a:p>
        </p:txBody>
      </p:sp>
      <p:sp>
        <p:nvSpPr>
          <p:cNvPr id="16" name="文本框 15">
            <a:extLst>
              <a:ext uri="{FF2B5EF4-FFF2-40B4-BE49-F238E27FC236}">
                <a16:creationId xmlns:a16="http://schemas.microsoft.com/office/drawing/2014/main" id="{BE399F81-87D7-4303-84B7-C3563FF35EA6}"/>
              </a:ext>
            </a:extLst>
          </p:cNvPr>
          <p:cNvSpPr txBox="1"/>
          <p:nvPr/>
        </p:nvSpPr>
        <p:spPr>
          <a:xfrm>
            <a:off x="8046354" y="45403"/>
            <a:ext cx="3323589" cy="516254"/>
          </a:xfrm>
          <a:prstGeom prst="rect">
            <a:avLst/>
          </a:prstGeom>
        </p:spPr>
        <p:txBody>
          <a:bodyPr vert="horz" lIns="91440" tIns="45720" rIns="91440" bIns="45720" rtlCol="0" anchor="ctr">
            <a:normAutofit/>
          </a:bodyPr>
          <a:lstStyle/>
          <a:p>
            <a:pPr marR="0" indent="0" algn="ctr" defTabSz="914400" fontAlgn="auto">
              <a:lnSpc>
                <a:spcPct val="90000"/>
              </a:lnSpc>
              <a:spcBef>
                <a:spcPct val="0"/>
              </a:spcBef>
              <a:spcAft>
                <a:spcPts val="0"/>
              </a:spcAft>
              <a:buClrTx/>
              <a:buSzTx/>
              <a:buFontTx/>
              <a:buNone/>
            </a:pPr>
            <a:r>
              <a:rPr kumimoji="0" lang="zh-CN" altLang="en-US" sz="1600" b="0" i="0" kern="1200" cap="none" spc="0" normalizeH="0" baseline="0" noProof="0" dirty="0">
                <a:solidFill>
                  <a:srgbClr val="292929"/>
                </a:solidFill>
                <a:latin typeface="+mj-lt"/>
                <a:ea typeface="+mj-ea"/>
                <a:cs typeface="+mj-cs"/>
              </a:rPr>
              <a:t>图：</a:t>
            </a:r>
            <a:r>
              <a:rPr lang="zh-CN" altLang="en-US" sz="1600" dirty="0">
                <a:solidFill>
                  <a:srgbClr val="292929"/>
                </a:solidFill>
                <a:latin typeface="+mj-lt"/>
                <a:ea typeface="+mj-ea"/>
                <a:cs typeface="+mj-cs"/>
              </a:rPr>
              <a:t>美国失业率及劳动参与率</a:t>
            </a:r>
            <a:endParaRPr kumimoji="0" lang="zh-CN" altLang="en-US" sz="1600" b="0" i="0" kern="1200" cap="none" spc="0" normalizeH="0" baseline="0" noProof="0" dirty="0">
              <a:solidFill>
                <a:srgbClr val="292929"/>
              </a:solidFill>
              <a:latin typeface="+mj-lt"/>
              <a:ea typeface="+mj-ea"/>
              <a:cs typeface="+mj-cs"/>
            </a:endParaRPr>
          </a:p>
        </p:txBody>
      </p:sp>
      <p:sp>
        <p:nvSpPr>
          <p:cNvPr id="12" name="文本框 11">
            <a:extLst>
              <a:ext uri="{FF2B5EF4-FFF2-40B4-BE49-F238E27FC236}">
                <a16:creationId xmlns:a16="http://schemas.microsoft.com/office/drawing/2014/main" id="{79C7B4FB-9E10-4CC3-AA69-D5A09D2C4F83}"/>
              </a:ext>
            </a:extLst>
          </p:cNvPr>
          <p:cNvSpPr txBox="1"/>
          <p:nvPr/>
        </p:nvSpPr>
        <p:spPr>
          <a:xfrm>
            <a:off x="613194" y="2623502"/>
            <a:ext cx="4692231" cy="519430"/>
          </a:xfrm>
          <a:prstGeom prst="rect">
            <a:avLst/>
          </a:prstGeom>
        </p:spPr>
        <p:txBody>
          <a:bodyPr vert="horz" lIns="91440" tIns="45720" rIns="91440" bIns="45720" rtlCol="0" anchor="ctr">
            <a:normAutofit/>
          </a:bodyPr>
          <a:lstStyle/>
          <a:p>
            <a:pPr marR="0" indent="0" algn="ctr" defTabSz="914400" fontAlgn="auto">
              <a:lnSpc>
                <a:spcPct val="90000"/>
              </a:lnSpc>
              <a:spcBef>
                <a:spcPct val="0"/>
              </a:spcBef>
              <a:spcAft>
                <a:spcPts val="0"/>
              </a:spcAft>
              <a:buClrTx/>
              <a:buSzTx/>
              <a:buFontTx/>
              <a:buNone/>
            </a:pPr>
            <a:r>
              <a:rPr kumimoji="0" lang="zh-CN" altLang="en-US" sz="1400" b="0" i="0" kern="1200" cap="none" spc="0" normalizeH="0" baseline="0" noProof="0" dirty="0">
                <a:solidFill>
                  <a:srgbClr val="292929"/>
                </a:solidFill>
                <a:latin typeface="+mj-lt"/>
                <a:ea typeface="+mj-ea"/>
                <a:cs typeface="+mj-cs"/>
              </a:rPr>
              <a:t>图：</a:t>
            </a:r>
            <a:r>
              <a:rPr lang="zh-CN" altLang="en-US" sz="1400" dirty="0">
                <a:solidFill>
                  <a:srgbClr val="292929"/>
                </a:solidFill>
                <a:latin typeface="+mj-lt"/>
                <a:ea typeface="+mj-ea"/>
                <a:cs typeface="+mj-cs"/>
              </a:rPr>
              <a:t>美国个人消费支出（非耐用品、耐用品、服务）</a:t>
            </a:r>
            <a:endParaRPr kumimoji="0" lang="zh-CN" altLang="en-US" sz="1400" b="0" i="0" kern="1200" cap="none" spc="0" normalizeH="0" baseline="0" noProof="0" dirty="0">
              <a:solidFill>
                <a:srgbClr val="292929"/>
              </a:solidFill>
              <a:latin typeface="+mj-lt"/>
              <a:ea typeface="+mj-ea"/>
              <a:cs typeface="+mj-cs"/>
            </a:endParaRPr>
          </a:p>
        </p:txBody>
      </p:sp>
    </p:spTree>
    <p:extLst>
      <p:ext uri="{BB962C8B-B14F-4D97-AF65-F5344CB8AC3E}">
        <p14:creationId xmlns:p14="http://schemas.microsoft.com/office/powerpoint/2010/main" val="3119312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9505" y="303530"/>
            <a:ext cx="8100695" cy="492760"/>
          </a:xfrm>
        </p:spPr>
        <p:txBody>
          <a:bodyPr>
            <a:normAutofit/>
          </a:bodyPr>
          <a:lstStyle/>
          <a:p>
            <a:r>
              <a:rPr lang="zh-CN" altLang="en-US" sz="2400" dirty="0">
                <a:sym typeface="+mn-ea"/>
              </a:rPr>
              <a:t>汇率进入双向波动</a:t>
            </a:r>
          </a:p>
        </p:txBody>
      </p:sp>
      <p:sp>
        <p:nvSpPr>
          <p:cNvPr id="7" name="文本框 6"/>
          <p:cNvSpPr txBox="1"/>
          <p:nvPr/>
        </p:nvSpPr>
        <p:spPr>
          <a:xfrm>
            <a:off x="182880" y="1104582"/>
            <a:ext cx="5913120" cy="1328420"/>
          </a:xfrm>
          <a:prstGeom prst="rect">
            <a:avLst/>
          </a:prstGeom>
        </p:spPr>
        <p:txBody>
          <a:bodyPr vert="horz" wrap="square" lIns="91440" tIns="45720" rIns="91440" bIns="45720" rtlCol="0" anchor="ctr">
            <a:noAutofit/>
          </a:bodyPr>
          <a:lstStyle/>
          <a:p>
            <a:pPr marL="285750" marR="0" indent="-285750" defTabSz="914400" fontAlgn="auto">
              <a:lnSpc>
                <a:spcPct val="130000"/>
              </a:lnSpc>
              <a:spcBef>
                <a:spcPct val="0"/>
              </a:spcBef>
              <a:spcAft>
                <a:spcPts val="0"/>
              </a:spcAft>
              <a:buClrTx/>
              <a:buSzTx/>
              <a:buFont typeface="Wingdings" panose="05000000000000000000" charset="0"/>
              <a:buChar char="Ø"/>
            </a:pPr>
            <a:endParaRPr lang="en-US" altLang="zh-CN" sz="1600" dirty="0">
              <a:solidFill>
                <a:srgbClr val="292929"/>
              </a:solidFill>
              <a:latin typeface="+mn-ea"/>
              <a:cs typeface="+mj-cs"/>
            </a:endParaRPr>
          </a:p>
        </p:txBody>
      </p:sp>
      <p:sp>
        <p:nvSpPr>
          <p:cNvPr id="11" name="文本框 10"/>
          <p:cNvSpPr txBox="1"/>
          <p:nvPr/>
        </p:nvSpPr>
        <p:spPr>
          <a:xfrm>
            <a:off x="5454015" y="6644640"/>
            <a:ext cx="2846705" cy="213360"/>
          </a:xfrm>
          <a:prstGeom prst="rect">
            <a:avLst/>
          </a:prstGeom>
        </p:spPr>
        <p:txBody>
          <a:bodyPr vert="horz" lIns="91440" tIns="45720" rIns="91440" bIns="45720" rtlCol="0" anchor="ctr">
            <a:normAutofit fontScale="25000" lnSpcReduction="20000"/>
          </a:bodyPr>
          <a:lstStyle/>
          <a:p>
            <a:pPr marR="0" indent="0" algn="ctr" defTabSz="914400" fontAlgn="auto">
              <a:lnSpc>
                <a:spcPct val="90000"/>
              </a:lnSpc>
              <a:spcBef>
                <a:spcPct val="0"/>
              </a:spcBef>
              <a:spcAft>
                <a:spcPts val="0"/>
              </a:spcAft>
              <a:buClrTx/>
              <a:buSzTx/>
              <a:buFontTx/>
              <a:buNone/>
            </a:pPr>
            <a:r>
              <a:rPr kumimoji="0" lang="zh-CN" altLang="en-US" sz="4000" b="0" i="0" kern="1200" cap="none" spc="0" normalizeH="0" baseline="0" noProof="0" dirty="0">
                <a:solidFill>
                  <a:srgbClr val="292929"/>
                </a:solidFill>
                <a:latin typeface="+mj-lt"/>
                <a:ea typeface="+mj-ea"/>
                <a:cs typeface="+mj-cs"/>
              </a:rPr>
              <a:t>数据来源：</a:t>
            </a:r>
            <a:r>
              <a:rPr kumimoji="0" lang="en-US" altLang="zh-CN" sz="4000" b="0" i="0" kern="1200" cap="none" spc="0" normalizeH="0" baseline="0" noProof="0" dirty="0">
                <a:solidFill>
                  <a:srgbClr val="292929"/>
                </a:solidFill>
                <a:latin typeface="+mj-lt"/>
                <a:ea typeface="+mj-ea"/>
                <a:cs typeface="+mj-cs"/>
              </a:rPr>
              <a:t>WIND</a:t>
            </a:r>
            <a:r>
              <a:rPr kumimoji="0" lang="zh-CN" altLang="en-US" sz="4000" b="0" i="0" kern="1200" cap="none" spc="0" normalizeH="0" baseline="0" noProof="0" dirty="0">
                <a:solidFill>
                  <a:srgbClr val="292929"/>
                </a:solidFill>
                <a:latin typeface="+mj-lt"/>
                <a:ea typeface="+mj-ea"/>
                <a:cs typeface="+mj-cs"/>
              </a:rPr>
              <a:t>，天弘基金</a:t>
            </a:r>
          </a:p>
        </p:txBody>
      </p:sp>
      <p:sp>
        <p:nvSpPr>
          <p:cNvPr id="9" name="文本框 8"/>
          <p:cNvSpPr txBox="1"/>
          <p:nvPr/>
        </p:nvSpPr>
        <p:spPr>
          <a:xfrm>
            <a:off x="125730" y="2422842"/>
            <a:ext cx="4024630" cy="519430"/>
          </a:xfrm>
          <a:prstGeom prst="rect">
            <a:avLst/>
          </a:prstGeom>
        </p:spPr>
        <p:txBody>
          <a:bodyPr vert="horz" lIns="91440" tIns="45720" rIns="91440" bIns="45720" rtlCol="0" anchor="ctr">
            <a:normAutofit/>
          </a:bodyPr>
          <a:lstStyle/>
          <a:p>
            <a:pPr marR="0" indent="0" algn="ctr" defTabSz="914400" fontAlgn="auto">
              <a:lnSpc>
                <a:spcPct val="90000"/>
              </a:lnSpc>
              <a:spcBef>
                <a:spcPct val="0"/>
              </a:spcBef>
              <a:spcAft>
                <a:spcPts val="0"/>
              </a:spcAft>
              <a:buClrTx/>
              <a:buSzTx/>
              <a:buFontTx/>
              <a:buNone/>
            </a:pPr>
            <a:r>
              <a:rPr kumimoji="0" lang="zh-CN" altLang="en-US" sz="1600" b="0" i="0" kern="1200" cap="none" spc="0" normalizeH="0" baseline="0" noProof="0" dirty="0">
                <a:solidFill>
                  <a:srgbClr val="292929"/>
                </a:solidFill>
                <a:latin typeface="+mj-lt"/>
                <a:ea typeface="+mj-ea"/>
                <a:cs typeface="+mj-cs"/>
              </a:rPr>
              <a:t>图：</a:t>
            </a:r>
            <a:r>
              <a:rPr lang="zh-CN" altLang="en-US" sz="1600" dirty="0">
                <a:solidFill>
                  <a:srgbClr val="292929"/>
                </a:solidFill>
                <a:latin typeface="+mj-lt"/>
                <a:ea typeface="+mj-ea"/>
                <a:cs typeface="+mj-cs"/>
              </a:rPr>
              <a:t>美元指数、人民币汇率</a:t>
            </a:r>
            <a:endParaRPr kumimoji="0" lang="zh-CN" altLang="en-US" sz="1600" b="0" i="0" kern="1200" cap="none" spc="0" normalizeH="0" baseline="0" noProof="0" dirty="0">
              <a:solidFill>
                <a:srgbClr val="292929"/>
              </a:solidFill>
              <a:latin typeface="+mj-lt"/>
              <a:ea typeface="+mj-ea"/>
              <a:cs typeface="+mj-cs"/>
            </a:endParaRPr>
          </a:p>
        </p:txBody>
      </p:sp>
      <p:sp>
        <p:nvSpPr>
          <p:cNvPr id="15" name="文本框 14">
            <a:extLst>
              <a:ext uri="{FF2B5EF4-FFF2-40B4-BE49-F238E27FC236}">
                <a16:creationId xmlns:a16="http://schemas.microsoft.com/office/drawing/2014/main" id="{F2B6BEAB-3AB8-48BD-B291-24247C576735}"/>
              </a:ext>
            </a:extLst>
          </p:cNvPr>
          <p:cNvSpPr txBox="1"/>
          <p:nvPr/>
        </p:nvSpPr>
        <p:spPr>
          <a:xfrm>
            <a:off x="306705" y="1079976"/>
            <a:ext cx="10629583" cy="975995"/>
          </a:xfrm>
          <a:prstGeom prst="rect">
            <a:avLst/>
          </a:prstGeom>
        </p:spPr>
        <p:txBody>
          <a:bodyPr vert="horz" wrap="square" lIns="91440" tIns="45720" rIns="91440" bIns="45720" rtlCol="0" anchor="ctr">
            <a:noAutofit/>
          </a:bodyPr>
          <a:lstStyle/>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zh-CN" altLang="en-US" sz="1600" noProof="0" dirty="0">
                <a:ln>
                  <a:noFill/>
                </a:ln>
                <a:solidFill>
                  <a:srgbClr val="292929"/>
                </a:solidFill>
                <a:effectLst/>
                <a:uLnTx/>
                <a:uFillTx/>
                <a:latin typeface="+mn-ea"/>
                <a:cs typeface="+mj-cs"/>
                <a:sym typeface="+mn-ea"/>
              </a:rPr>
              <a:t>进入</a:t>
            </a:r>
            <a:r>
              <a:rPr lang="en-US" altLang="zh-CN" sz="1600" noProof="0" dirty="0">
                <a:ln>
                  <a:noFill/>
                </a:ln>
                <a:solidFill>
                  <a:srgbClr val="292929"/>
                </a:solidFill>
                <a:effectLst/>
                <a:uLnTx/>
                <a:uFillTx/>
                <a:latin typeface="+mn-ea"/>
                <a:cs typeface="+mj-cs"/>
                <a:sym typeface="+mn-ea"/>
              </a:rPr>
              <a:t>11</a:t>
            </a:r>
            <a:r>
              <a:rPr lang="zh-CN" altLang="en-US" sz="1600" noProof="0" dirty="0">
                <a:ln>
                  <a:noFill/>
                </a:ln>
                <a:solidFill>
                  <a:srgbClr val="292929"/>
                </a:solidFill>
                <a:effectLst/>
                <a:uLnTx/>
                <a:uFillTx/>
                <a:latin typeface="+mn-ea"/>
                <a:cs typeface="+mj-cs"/>
                <a:sym typeface="+mn-ea"/>
              </a:rPr>
              <a:t>月后，美联储加息预期减弱、美国债收益率下行，叠加对美国明年经济衰退的预期，美元指数</a:t>
            </a:r>
            <a:r>
              <a:rPr lang="zh-CN" altLang="en-US" sz="1600" dirty="0">
                <a:solidFill>
                  <a:srgbClr val="292929"/>
                </a:solidFill>
                <a:latin typeface="+mn-ea"/>
                <a:cs typeface="+mj-cs"/>
                <a:sym typeface="+mn-ea"/>
              </a:rPr>
              <a:t>高位回落</a:t>
            </a:r>
            <a:r>
              <a:rPr lang="zh-CN" altLang="en-US" sz="1600" noProof="0" dirty="0">
                <a:ln>
                  <a:noFill/>
                </a:ln>
                <a:solidFill>
                  <a:srgbClr val="292929"/>
                </a:solidFill>
                <a:effectLst/>
                <a:uLnTx/>
                <a:uFillTx/>
                <a:latin typeface="+mn-ea"/>
                <a:cs typeface="+mj-cs"/>
                <a:sym typeface="+mn-ea"/>
              </a:rPr>
              <a:t>。</a:t>
            </a:r>
            <a:endParaRPr lang="en-US" altLang="zh-CN" sz="1600" noProof="0" dirty="0">
              <a:ln>
                <a:noFill/>
              </a:ln>
              <a:solidFill>
                <a:srgbClr val="292929"/>
              </a:solidFill>
              <a:effectLst/>
              <a:uLnTx/>
              <a:uFillTx/>
              <a:latin typeface="+mn-ea"/>
              <a:cs typeface="+mj-cs"/>
              <a:sym typeface="+mn-ea"/>
            </a:endParaRPr>
          </a:p>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zh-CN" altLang="en-US" sz="1600" noProof="0" dirty="0">
                <a:ln>
                  <a:noFill/>
                </a:ln>
                <a:solidFill>
                  <a:srgbClr val="292929"/>
                </a:solidFill>
                <a:effectLst/>
                <a:uLnTx/>
                <a:uFillTx/>
                <a:latin typeface="+mn-ea"/>
                <a:cs typeface="+mj-cs"/>
                <a:sym typeface="+mn-ea"/>
              </a:rPr>
              <a:t>反观国内，伴随十年国债收益率小幅上行，以及对未来经济预期转好，前期强势的美元指数和人民币兑美元快速贬值的势头将有所缓解。明年看，人民币兑美元将转入双向波动；而到明年下半年如果美国经济回落、美联储步入降息通道，则美元指数会进一步下行。</a:t>
            </a:r>
            <a:endParaRPr lang="en-US" altLang="zh-CN" sz="1600" noProof="0" dirty="0">
              <a:ln>
                <a:noFill/>
              </a:ln>
              <a:solidFill>
                <a:srgbClr val="292929"/>
              </a:solidFill>
              <a:effectLst/>
              <a:uLnTx/>
              <a:uFillTx/>
              <a:latin typeface="+mn-ea"/>
              <a:cs typeface="+mj-cs"/>
              <a:sym typeface="+mn-ea"/>
            </a:endParaRPr>
          </a:p>
        </p:txBody>
      </p:sp>
      <p:sp>
        <p:nvSpPr>
          <p:cNvPr id="16" name="文本框 15">
            <a:extLst>
              <a:ext uri="{FF2B5EF4-FFF2-40B4-BE49-F238E27FC236}">
                <a16:creationId xmlns:a16="http://schemas.microsoft.com/office/drawing/2014/main" id="{24994F21-2DBB-454F-8A59-62F3ACA582C2}"/>
              </a:ext>
            </a:extLst>
          </p:cNvPr>
          <p:cNvSpPr txBox="1"/>
          <p:nvPr/>
        </p:nvSpPr>
        <p:spPr>
          <a:xfrm>
            <a:off x="6038852" y="2447448"/>
            <a:ext cx="4024630" cy="519430"/>
          </a:xfrm>
          <a:prstGeom prst="rect">
            <a:avLst/>
          </a:prstGeom>
        </p:spPr>
        <p:txBody>
          <a:bodyPr vert="horz" lIns="91440" tIns="45720" rIns="91440" bIns="45720" rtlCol="0" anchor="ctr">
            <a:normAutofit/>
          </a:bodyPr>
          <a:lstStyle/>
          <a:p>
            <a:pPr marR="0" indent="0" algn="ctr" defTabSz="914400" fontAlgn="auto">
              <a:lnSpc>
                <a:spcPct val="90000"/>
              </a:lnSpc>
              <a:spcBef>
                <a:spcPct val="0"/>
              </a:spcBef>
              <a:spcAft>
                <a:spcPts val="0"/>
              </a:spcAft>
              <a:buClrTx/>
              <a:buSzTx/>
              <a:buFontTx/>
              <a:buNone/>
            </a:pPr>
            <a:r>
              <a:rPr kumimoji="0" lang="zh-CN" altLang="en-US" sz="1600" b="0" i="0" kern="1200" cap="none" spc="0" normalizeH="0" baseline="0" noProof="0" dirty="0">
                <a:solidFill>
                  <a:srgbClr val="292929"/>
                </a:solidFill>
                <a:latin typeface="+mj-lt"/>
                <a:ea typeface="+mj-ea"/>
                <a:cs typeface="+mj-cs"/>
              </a:rPr>
              <a:t>图：</a:t>
            </a:r>
            <a:r>
              <a:rPr kumimoji="0" lang="en-US" altLang="zh-CN" sz="1600" b="0" i="0" kern="1200" cap="none" spc="0" normalizeH="0" baseline="0" noProof="0" dirty="0">
                <a:solidFill>
                  <a:srgbClr val="292929"/>
                </a:solidFill>
                <a:latin typeface="+mj-lt"/>
                <a:ea typeface="+mj-ea"/>
                <a:cs typeface="+mj-cs"/>
              </a:rPr>
              <a:t>10</a:t>
            </a:r>
            <a:r>
              <a:rPr kumimoji="0" lang="zh-CN" altLang="en-US" sz="1600" b="0" i="0" kern="1200" cap="none" spc="0" normalizeH="0" baseline="0" noProof="0" dirty="0">
                <a:solidFill>
                  <a:srgbClr val="292929"/>
                </a:solidFill>
                <a:latin typeface="+mj-lt"/>
                <a:ea typeface="+mj-ea"/>
                <a:cs typeface="+mj-cs"/>
              </a:rPr>
              <a:t>年中债、美债收益率</a:t>
            </a:r>
          </a:p>
        </p:txBody>
      </p:sp>
      <p:pic>
        <p:nvPicPr>
          <p:cNvPr id="6" name="图片 5">
            <a:extLst>
              <a:ext uri="{FF2B5EF4-FFF2-40B4-BE49-F238E27FC236}">
                <a16:creationId xmlns:a16="http://schemas.microsoft.com/office/drawing/2014/main" id="{CAC9ADE1-E173-4CD6-825B-8A4DA6081242}"/>
              </a:ext>
            </a:extLst>
          </p:cNvPr>
          <p:cNvPicPr>
            <a:picLocks noChangeAspect="1"/>
          </p:cNvPicPr>
          <p:nvPr/>
        </p:nvPicPr>
        <p:blipFill>
          <a:blip r:embed="rId3"/>
          <a:stretch>
            <a:fillRect/>
          </a:stretch>
        </p:blipFill>
        <p:spPr>
          <a:xfrm>
            <a:off x="6380226" y="2879181"/>
            <a:ext cx="5552698" cy="3764189"/>
          </a:xfrm>
          <a:prstGeom prst="rect">
            <a:avLst/>
          </a:prstGeom>
        </p:spPr>
      </p:pic>
      <p:pic>
        <p:nvPicPr>
          <p:cNvPr id="5" name="图片 4">
            <a:extLst>
              <a:ext uri="{FF2B5EF4-FFF2-40B4-BE49-F238E27FC236}">
                <a16:creationId xmlns:a16="http://schemas.microsoft.com/office/drawing/2014/main" id="{B0A92B02-FA43-466F-9820-773EEBE9DD92}"/>
              </a:ext>
            </a:extLst>
          </p:cNvPr>
          <p:cNvPicPr>
            <a:picLocks noChangeAspect="1"/>
          </p:cNvPicPr>
          <p:nvPr/>
        </p:nvPicPr>
        <p:blipFill>
          <a:blip r:embed="rId4"/>
          <a:stretch>
            <a:fillRect/>
          </a:stretch>
        </p:blipFill>
        <p:spPr>
          <a:xfrm>
            <a:off x="306705" y="2832972"/>
            <a:ext cx="5732147" cy="372149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a:spLocks/>
          </p:cNvSpPr>
          <p:nvPr/>
        </p:nvSpPr>
        <p:spPr>
          <a:xfrm>
            <a:off x="3841922" y="365035"/>
            <a:ext cx="4343400" cy="1081087"/>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3600" b="1" u="none" strike="noStrike" kern="1200" cap="none" spc="0" normalizeH="0" baseline="0" noProof="0" dirty="0">
                <a:ln>
                  <a:noFill/>
                </a:ln>
                <a:solidFill>
                  <a:srgbClr val="BC1711"/>
                </a:solidFill>
                <a:effectLst/>
                <a:uLnTx/>
                <a:uFillTx/>
                <a:latin typeface="Microsoft YaHei" charset="0"/>
                <a:ea typeface="Microsoft YaHei" charset="0"/>
                <a:cs typeface="Microsoft YaHei" charset="0"/>
              </a:rPr>
              <a:t>目录</a:t>
            </a:r>
          </a:p>
        </p:txBody>
      </p:sp>
      <p:grpSp>
        <p:nvGrpSpPr>
          <p:cNvPr id="3" name="组合 2"/>
          <p:cNvGrpSpPr/>
          <p:nvPr/>
        </p:nvGrpSpPr>
        <p:grpSpPr>
          <a:xfrm>
            <a:off x="3001028" y="1255599"/>
            <a:ext cx="6025188" cy="54043"/>
            <a:chOff x="3936000" y="1512047"/>
            <a:chExt cx="4320000" cy="36000"/>
          </a:xfrm>
          <a:solidFill>
            <a:schemeClr val="bg1">
              <a:lumMod val="95000"/>
            </a:schemeClr>
          </a:solidFill>
        </p:grpSpPr>
        <p:sp>
          <p:nvSpPr>
            <p:cNvPr id="4" name="矩形 3"/>
            <p:cNvSpPr/>
            <p:nvPr/>
          </p:nvSpPr>
          <p:spPr>
            <a:xfrm>
              <a:off x="3936000" y="1512047"/>
              <a:ext cx="2160000"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96000" y="1512047"/>
              <a:ext cx="2160000"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92929"/>
                </a:solidFill>
              </a:endParaRPr>
            </a:p>
          </p:txBody>
        </p:sp>
      </p:grpSp>
      <p:grpSp>
        <p:nvGrpSpPr>
          <p:cNvPr id="38" name="组合 12"/>
          <p:cNvGrpSpPr/>
          <p:nvPr/>
        </p:nvGrpSpPr>
        <p:grpSpPr>
          <a:xfrm>
            <a:off x="11065693" y="5660219"/>
            <a:ext cx="940233" cy="642810"/>
            <a:chOff x="10970443" y="5831669"/>
            <a:chExt cx="940233" cy="642810"/>
          </a:xfrm>
        </p:grpSpPr>
        <p:sp>
          <p:nvSpPr>
            <p:cNvPr id="39" name="矩形 38"/>
            <p:cNvSpPr/>
            <p:nvPr/>
          </p:nvSpPr>
          <p:spPr>
            <a:xfrm>
              <a:off x="11312389" y="6116754"/>
              <a:ext cx="279536" cy="2795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1799936" y="5831669"/>
              <a:ext cx="110740" cy="1107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0970443" y="6334125"/>
              <a:ext cx="140354" cy="1403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Box 8"/>
          <p:cNvSpPr txBox="1"/>
          <p:nvPr/>
        </p:nvSpPr>
        <p:spPr>
          <a:xfrm>
            <a:off x="4099892" y="2463473"/>
            <a:ext cx="3548684" cy="400110"/>
          </a:xfrm>
          <a:prstGeom prst="rect">
            <a:avLst/>
          </a:prstGeom>
          <a:noFill/>
        </p:spPr>
        <p:txBody>
          <a:bodyPr wrap="square" rtlCol="0">
            <a:spAutoFit/>
          </a:bodyPr>
          <a:lstStyle/>
          <a:p>
            <a:r>
              <a:rPr lang="zh-CN" altLang="en-US" sz="2000" b="1" dirty="0">
                <a:solidFill>
                  <a:srgbClr val="292929"/>
                </a:solidFill>
                <a:latin typeface="微软雅黑" panose="020B0503020204020204" pitchFamily="34" charset="-122"/>
                <a:ea typeface="微软雅黑" panose="020B0503020204020204" pitchFamily="34" charset="-122"/>
              </a:rPr>
              <a:t>市场整体</a:t>
            </a:r>
            <a:endParaRPr lang="zh-CN" altLang="zh-CN" sz="2000" b="1" dirty="0">
              <a:solidFill>
                <a:srgbClr val="292929"/>
              </a:solidFill>
              <a:latin typeface="微软雅黑" panose="020B0503020204020204" pitchFamily="34" charset="-122"/>
              <a:ea typeface="微软雅黑" panose="020B0503020204020204" pitchFamily="34" charset="-122"/>
            </a:endParaRPr>
          </a:p>
        </p:txBody>
      </p:sp>
      <p:grpSp>
        <p:nvGrpSpPr>
          <p:cNvPr id="44" name="组 43"/>
          <p:cNvGrpSpPr/>
          <p:nvPr/>
        </p:nvGrpSpPr>
        <p:grpSpPr>
          <a:xfrm>
            <a:off x="3081858" y="2401554"/>
            <a:ext cx="646895" cy="531629"/>
            <a:chOff x="2580769" y="2338010"/>
            <a:chExt cx="646895" cy="531629"/>
          </a:xfrm>
        </p:grpSpPr>
        <p:sp>
          <p:nvSpPr>
            <p:cNvPr id="42" name="矩形 41"/>
            <p:cNvSpPr/>
            <p:nvPr/>
          </p:nvSpPr>
          <p:spPr>
            <a:xfrm>
              <a:off x="2580769" y="2338010"/>
              <a:ext cx="531629" cy="5316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8" name="TextBox 7"/>
            <p:cNvSpPr txBox="1"/>
            <p:nvPr/>
          </p:nvSpPr>
          <p:spPr>
            <a:xfrm>
              <a:off x="2580769" y="2407764"/>
              <a:ext cx="531627"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3" name="三角形 42"/>
            <p:cNvSpPr/>
            <p:nvPr/>
          </p:nvSpPr>
          <p:spPr>
            <a:xfrm rot="5400000">
              <a:off x="3103176" y="2546192"/>
              <a:ext cx="133710" cy="11526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pSp>
      <p:grpSp>
        <p:nvGrpSpPr>
          <p:cNvPr id="23" name="组 45"/>
          <p:cNvGrpSpPr/>
          <p:nvPr/>
        </p:nvGrpSpPr>
        <p:grpSpPr>
          <a:xfrm>
            <a:off x="3080136" y="3244327"/>
            <a:ext cx="646895" cy="531629"/>
            <a:chOff x="2580769" y="2338010"/>
            <a:chExt cx="646895" cy="531629"/>
          </a:xfrm>
        </p:grpSpPr>
        <p:sp>
          <p:nvSpPr>
            <p:cNvPr id="24" name="矩形 23"/>
            <p:cNvSpPr/>
            <p:nvPr/>
          </p:nvSpPr>
          <p:spPr>
            <a:xfrm>
              <a:off x="2580769" y="2338010"/>
              <a:ext cx="531629" cy="5316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TextBox 7"/>
            <p:cNvSpPr txBox="1"/>
            <p:nvPr/>
          </p:nvSpPr>
          <p:spPr>
            <a:xfrm>
              <a:off x="2580769" y="2407764"/>
              <a:ext cx="531627" cy="400110"/>
            </a:xfrm>
            <a:prstGeom prst="rect">
              <a:avLst/>
            </a:prstGeom>
            <a:noFill/>
          </p:spPr>
          <p:txBody>
            <a:bodyPr wrap="square" rtlCol="0">
              <a:spAutoFit/>
            </a:bodyPr>
            <a:lstStyle/>
            <a:p>
              <a:pPr algn="ctr"/>
              <a:r>
                <a:rPr lang="en-US" altLang="zh-CN" sz="2000" b="1" dirty="0">
                  <a:solidFill>
                    <a:schemeClr val="bg1"/>
                  </a:solidFill>
                </a:rPr>
                <a:t>2</a:t>
              </a:r>
              <a:endParaRPr lang="zh-CN" altLang="en-US" sz="2000" b="1" dirty="0">
                <a:solidFill>
                  <a:schemeClr val="bg1"/>
                </a:solidFill>
              </a:endParaRPr>
            </a:p>
          </p:txBody>
        </p:sp>
        <p:sp>
          <p:nvSpPr>
            <p:cNvPr id="26" name="三角形 48"/>
            <p:cNvSpPr/>
            <p:nvPr/>
          </p:nvSpPr>
          <p:spPr>
            <a:xfrm rot="5400000">
              <a:off x="3103176" y="2546192"/>
              <a:ext cx="133710" cy="11526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TextBox 26"/>
          <p:cNvSpPr txBox="1"/>
          <p:nvPr/>
        </p:nvSpPr>
        <p:spPr>
          <a:xfrm>
            <a:off x="4099891" y="3314081"/>
            <a:ext cx="4251427" cy="461665"/>
          </a:xfrm>
          <a:prstGeom prst="rect">
            <a:avLst/>
          </a:prstGeom>
          <a:noFill/>
        </p:spPr>
        <p:txBody>
          <a:bodyPr wrap="square" rtlCol="0">
            <a:spAutoFit/>
          </a:bodyPr>
          <a:lstStyle/>
          <a:p>
            <a:r>
              <a:rPr kumimoji="1" lang="zh-CN" altLang="en-US" sz="2400" b="1" dirty="0">
                <a:solidFill>
                  <a:srgbClr val="292929"/>
                </a:solidFill>
                <a:latin typeface="微软雅黑" panose="020B0503020204020204" pitchFamily="34" charset="-122"/>
                <a:ea typeface="微软雅黑" panose="020B0503020204020204" pitchFamily="34" charset="-122"/>
              </a:rPr>
              <a:t>风格板块</a:t>
            </a:r>
            <a:endParaRPr lang="zh-CN" altLang="en-US" sz="2400" dirty="0">
              <a:solidFill>
                <a:srgbClr val="29292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8061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受益交楼改善预期</a:t>
            </a:r>
          </a:p>
        </p:txBody>
      </p:sp>
      <p:graphicFrame>
        <p:nvGraphicFramePr>
          <p:cNvPr id="4" name="表格 3">
            <a:extLst>
              <a:ext uri="{FF2B5EF4-FFF2-40B4-BE49-F238E27FC236}">
                <a16:creationId xmlns:a16="http://schemas.microsoft.com/office/drawing/2014/main" id="{A99D20B4-D202-4538-8414-8AF13911BBFF}"/>
              </a:ext>
            </a:extLst>
          </p:cNvPr>
          <p:cNvGraphicFramePr>
            <a:graphicFrameLocks noGrp="1"/>
          </p:cNvGraphicFramePr>
          <p:nvPr>
            <p:extLst>
              <p:ext uri="{D42A27DB-BD31-4B8C-83A1-F6EECF244321}">
                <p14:modId xmlns:p14="http://schemas.microsoft.com/office/powerpoint/2010/main" val="1603789071"/>
              </p:ext>
            </p:extLst>
          </p:nvPr>
        </p:nvGraphicFramePr>
        <p:xfrm>
          <a:off x="485774" y="1019174"/>
          <a:ext cx="11172825" cy="4871931"/>
        </p:xfrm>
        <a:graphic>
          <a:graphicData uri="http://schemas.openxmlformats.org/drawingml/2006/table">
            <a:tbl>
              <a:tblPr/>
              <a:tblGrid>
                <a:gridCol w="958380">
                  <a:extLst>
                    <a:ext uri="{9D8B030D-6E8A-4147-A177-3AD203B41FA5}">
                      <a16:colId xmlns:a16="http://schemas.microsoft.com/office/drawing/2014/main" val="1353946986"/>
                    </a:ext>
                  </a:extLst>
                </a:gridCol>
                <a:gridCol w="866432">
                  <a:extLst>
                    <a:ext uri="{9D8B030D-6E8A-4147-A177-3AD203B41FA5}">
                      <a16:colId xmlns:a16="http://schemas.microsoft.com/office/drawing/2014/main" val="3337877921"/>
                    </a:ext>
                  </a:extLst>
                </a:gridCol>
                <a:gridCol w="862638">
                  <a:extLst>
                    <a:ext uri="{9D8B030D-6E8A-4147-A177-3AD203B41FA5}">
                      <a16:colId xmlns:a16="http://schemas.microsoft.com/office/drawing/2014/main" val="1201917325"/>
                    </a:ext>
                  </a:extLst>
                </a:gridCol>
                <a:gridCol w="1534501">
                  <a:extLst>
                    <a:ext uri="{9D8B030D-6E8A-4147-A177-3AD203B41FA5}">
                      <a16:colId xmlns:a16="http://schemas.microsoft.com/office/drawing/2014/main" val="2029877257"/>
                    </a:ext>
                  </a:extLst>
                </a:gridCol>
                <a:gridCol w="1534501">
                  <a:extLst>
                    <a:ext uri="{9D8B030D-6E8A-4147-A177-3AD203B41FA5}">
                      <a16:colId xmlns:a16="http://schemas.microsoft.com/office/drawing/2014/main" val="1732100861"/>
                    </a:ext>
                  </a:extLst>
                </a:gridCol>
                <a:gridCol w="5416373">
                  <a:extLst>
                    <a:ext uri="{9D8B030D-6E8A-4147-A177-3AD203B41FA5}">
                      <a16:colId xmlns:a16="http://schemas.microsoft.com/office/drawing/2014/main" val="1764974396"/>
                    </a:ext>
                  </a:extLst>
                </a:gridCol>
              </a:tblGrid>
              <a:tr h="1785521">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板块</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上期观点</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10.31</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本期观点</a:t>
                      </a:r>
                      <a:b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b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11.30</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期间涨跌幅</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11.1-11.30</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推荐期涨跌</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11.1-11.30</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推荐理由</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044731119"/>
                  </a:ext>
                </a:extLst>
              </a:tr>
              <a:tr h="1543205">
                <a:tc>
                  <a:txBody>
                    <a:bodyPr/>
                    <a:lstStyle/>
                    <a:p>
                      <a:pPr algn="ctr" rtl="0"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消费建材</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C00000"/>
                          </a:solidFill>
                          <a:effectLst/>
                          <a:latin typeface="微软雅黑" panose="020B0503020204020204" pitchFamily="34" charset="-122"/>
                          <a:ea typeface="微软雅黑" panose="020B0503020204020204" pitchFamily="34" charset="-122"/>
                        </a:rPr>
                        <a:t>推荐</a:t>
                      </a:r>
                      <a:endParaRPr lang="en-US" altLang="zh-CN" sz="1400" b="0" i="0" u="none" strike="noStrike" dirty="0">
                        <a:solidFill>
                          <a:srgbClr val="C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400" b="0" i="0" u="none" strike="noStrike" dirty="0">
                          <a:solidFill>
                            <a:srgbClr val="C00000"/>
                          </a:solidFill>
                          <a:effectLst/>
                          <a:latin typeface="微软雅黑" panose="020B0503020204020204" pitchFamily="34" charset="-122"/>
                          <a:ea typeface="微软雅黑" panose="020B0503020204020204" pitchFamily="34" charset="-122"/>
                        </a:rPr>
                        <a:t>19.41%</a:t>
                      </a:r>
                    </a:p>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（中信建材指数）</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400" b="0" i="0" u="none" strike="noStrike" dirty="0">
                          <a:solidFill>
                            <a:srgbClr val="C00000"/>
                          </a:solidFill>
                          <a:effectLst/>
                          <a:latin typeface="微软雅黑" panose="020B0503020204020204" pitchFamily="34" charset="-122"/>
                          <a:ea typeface="微软雅黑" panose="020B0503020204020204" pitchFamily="34" charset="-122"/>
                        </a:rPr>
                        <a:t>19.41%</a:t>
                      </a:r>
                      <a:endParaRPr lang="zh-CN" altLang="en-US" sz="1400" b="0" i="0" u="none" strike="noStrike" dirty="0">
                        <a:solidFill>
                          <a:srgbClr val="C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 1</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、伴随经济下行压力加大，房地产对经济的负向拉动不断引起重视。进入</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11</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月之后，地产保交楼、促需求的政策陆续落地。对于地产融资的第二支箭、第三支箭陆续落地。</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、经过过往两年消费建材市场的低迷，部分细分行业产能逐渐出清，龙头上市公司市占率提升、竞争格局优化。</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9068619"/>
                  </a:ext>
                </a:extLst>
              </a:tr>
              <a:tr h="1543205">
                <a:tc>
                  <a:txBody>
                    <a:bodyPr/>
                    <a:lstStyle/>
                    <a:p>
                      <a:pPr algn="ctr" rtl="0"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股份制银行</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C00000"/>
                          </a:solidFill>
                          <a:effectLst/>
                          <a:latin typeface="微软雅黑" panose="020B0503020204020204" pitchFamily="34" charset="-122"/>
                          <a:ea typeface="微软雅黑" panose="020B0503020204020204" pitchFamily="34" charset="-122"/>
                        </a:rPr>
                        <a:t>推荐</a:t>
                      </a:r>
                      <a:endParaRPr lang="en-US" altLang="zh-CN" sz="1400" b="0" i="0" u="none" strike="noStrike" dirty="0">
                        <a:solidFill>
                          <a:srgbClr val="C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400" b="0" i="0" u="none" strike="noStrike" dirty="0">
                          <a:solidFill>
                            <a:srgbClr val="C00000"/>
                          </a:solidFill>
                          <a:effectLst/>
                          <a:latin typeface="微软雅黑" panose="020B0503020204020204" pitchFamily="34" charset="-122"/>
                          <a:ea typeface="微软雅黑" panose="020B0503020204020204" pitchFamily="34" charset="-122"/>
                        </a:rPr>
                        <a:t>15.51%</a:t>
                      </a:r>
                    </a:p>
                    <a:p>
                      <a:pPr algn="ctr" rtl="0" fontAlgn="ctr"/>
                      <a:r>
                        <a:rPr lang="zh-CN" altLang="en-US" sz="1400" b="0" i="0" u="none" strike="noStrike" dirty="0">
                          <a:solidFill>
                            <a:srgbClr val="C00000"/>
                          </a:solidFill>
                          <a:effectLst/>
                          <a:latin typeface="微软雅黑" panose="020B0503020204020204" pitchFamily="34" charset="-122"/>
                          <a:ea typeface="微软雅黑" panose="020B0503020204020204" pitchFamily="34" charset="-122"/>
                        </a:rPr>
                        <a:t>（中信股份制银行指数）</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400" b="0" i="0" u="none" strike="noStrike" dirty="0">
                          <a:solidFill>
                            <a:srgbClr val="C00000"/>
                          </a:solidFill>
                          <a:effectLst/>
                          <a:latin typeface="微软雅黑" panose="020B0503020204020204" pitchFamily="34" charset="-122"/>
                          <a:ea typeface="微软雅黑" panose="020B0503020204020204" pitchFamily="34" charset="-122"/>
                        </a:rPr>
                        <a:t>15.51%</a:t>
                      </a:r>
                      <a:endParaRPr lang="zh-CN" altLang="en-US" sz="1400" b="0" i="0" u="none" strike="noStrike" dirty="0">
                        <a:solidFill>
                          <a:srgbClr val="C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、地产风险预期好转，之前压制股份制银行估值的利空因素逐步化解。目前看，银行估值均处于历史底部。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9578804"/>
                  </a:ext>
                </a:extLst>
              </a:tr>
            </a:tbl>
          </a:graphicData>
        </a:graphic>
      </p:graphicFrame>
    </p:spTree>
    <p:extLst>
      <p:ext uri="{BB962C8B-B14F-4D97-AF65-F5344CB8AC3E}">
        <p14:creationId xmlns:p14="http://schemas.microsoft.com/office/powerpoint/2010/main" val="3028380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a:spLocks/>
          </p:cNvSpPr>
          <p:nvPr/>
        </p:nvSpPr>
        <p:spPr>
          <a:xfrm>
            <a:off x="3841922" y="365035"/>
            <a:ext cx="4343400" cy="1081087"/>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3600" b="1" u="none" strike="noStrike" kern="1200" cap="none" spc="0" normalizeH="0" baseline="0" noProof="0" dirty="0">
                <a:ln>
                  <a:noFill/>
                </a:ln>
                <a:solidFill>
                  <a:srgbClr val="BC1711"/>
                </a:solidFill>
                <a:effectLst/>
                <a:uLnTx/>
                <a:uFillTx/>
                <a:latin typeface="Microsoft YaHei" charset="0"/>
                <a:ea typeface="Microsoft YaHei" charset="0"/>
                <a:cs typeface="Microsoft YaHei" charset="0"/>
              </a:rPr>
              <a:t>目录</a:t>
            </a:r>
          </a:p>
        </p:txBody>
      </p:sp>
      <p:grpSp>
        <p:nvGrpSpPr>
          <p:cNvPr id="3" name="组合 2"/>
          <p:cNvGrpSpPr/>
          <p:nvPr/>
        </p:nvGrpSpPr>
        <p:grpSpPr>
          <a:xfrm>
            <a:off x="3001028" y="1255599"/>
            <a:ext cx="6025188" cy="54043"/>
            <a:chOff x="3936000" y="1512047"/>
            <a:chExt cx="4320000" cy="36000"/>
          </a:xfrm>
          <a:solidFill>
            <a:schemeClr val="bg1">
              <a:lumMod val="95000"/>
            </a:schemeClr>
          </a:solidFill>
        </p:grpSpPr>
        <p:sp>
          <p:nvSpPr>
            <p:cNvPr id="4" name="矩形 3"/>
            <p:cNvSpPr/>
            <p:nvPr/>
          </p:nvSpPr>
          <p:spPr>
            <a:xfrm>
              <a:off x="3936000" y="1512047"/>
              <a:ext cx="2160000"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96000" y="1512047"/>
              <a:ext cx="2160000"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92929"/>
                </a:solidFill>
              </a:endParaRPr>
            </a:p>
          </p:txBody>
        </p:sp>
      </p:grpSp>
      <p:grpSp>
        <p:nvGrpSpPr>
          <p:cNvPr id="38" name="组合 12"/>
          <p:cNvGrpSpPr/>
          <p:nvPr/>
        </p:nvGrpSpPr>
        <p:grpSpPr>
          <a:xfrm>
            <a:off x="11065693" y="5660219"/>
            <a:ext cx="940233" cy="642810"/>
            <a:chOff x="10970443" y="5831669"/>
            <a:chExt cx="940233" cy="642810"/>
          </a:xfrm>
        </p:grpSpPr>
        <p:sp>
          <p:nvSpPr>
            <p:cNvPr id="39" name="矩形 38"/>
            <p:cNvSpPr/>
            <p:nvPr/>
          </p:nvSpPr>
          <p:spPr>
            <a:xfrm>
              <a:off x="11312389" y="6116754"/>
              <a:ext cx="279536" cy="2795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1799936" y="5831669"/>
              <a:ext cx="110740" cy="1107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0970443" y="6334125"/>
              <a:ext cx="140354" cy="1403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Box 8"/>
          <p:cNvSpPr txBox="1"/>
          <p:nvPr/>
        </p:nvSpPr>
        <p:spPr>
          <a:xfrm>
            <a:off x="4099892" y="2463473"/>
            <a:ext cx="3548684" cy="461665"/>
          </a:xfrm>
          <a:prstGeom prst="rect">
            <a:avLst/>
          </a:prstGeom>
          <a:noFill/>
        </p:spPr>
        <p:txBody>
          <a:bodyPr wrap="square" rtlCol="0">
            <a:spAutoFit/>
          </a:bodyPr>
          <a:lstStyle/>
          <a:p>
            <a:r>
              <a:rPr lang="zh-CN" altLang="en-US" sz="2400" b="1" dirty="0">
                <a:solidFill>
                  <a:srgbClr val="292929"/>
                </a:solidFill>
                <a:latin typeface="微软雅黑" panose="020B0503020204020204" pitchFamily="34" charset="-122"/>
                <a:ea typeface="微软雅黑" panose="020B0503020204020204" pitchFamily="34" charset="-122"/>
              </a:rPr>
              <a:t>市场整体</a:t>
            </a:r>
            <a:endParaRPr lang="zh-CN" altLang="zh-CN" sz="2400" b="1" dirty="0">
              <a:solidFill>
                <a:srgbClr val="292929"/>
              </a:solidFill>
              <a:latin typeface="微软雅黑" panose="020B0503020204020204" pitchFamily="34" charset="-122"/>
              <a:ea typeface="微软雅黑" panose="020B0503020204020204" pitchFamily="34" charset="-122"/>
            </a:endParaRPr>
          </a:p>
        </p:txBody>
      </p:sp>
      <p:grpSp>
        <p:nvGrpSpPr>
          <p:cNvPr id="44" name="组 43"/>
          <p:cNvGrpSpPr/>
          <p:nvPr/>
        </p:nvGrpSpPr>
        <p:grpSpPr>
          <a:xfrm>
            <a:off x="3081858" y="2401554"/>
            <a:ext cx="646895" cy="531629"/>
            <a:chOff x="2580769" y="2338010"/>
            <a:chExt cx="646895" cy="531629"/>
          </a:xfrm>
        </p:grpSpPr>
        <p:sp>
          <p:nvSpPr>
            <p:cNvPr id="42" name="矩形 41"/>
            <p:cNvSpPr/>
            <p:nvPr/>
          </p:nvSpPr>
          <p:spPr>
            <a:xfrm>
              <a:off x="2580769" y="2338010"/>
              <a:ext cx="531629" cy="5316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8" name="TextBox 7"/>
            <p:cNvSpPr txBox="1"/>
            <p:nvPr/>
          </p:nvSpPr>
          <p:spPr>
            <a:xfrm>
              <a:off x="2580769" y="2407764"/>
              <a:ext cx="531627"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3" name="三角形 42"/>
            <p:cNvSpPr/>
            <p:nvPr/>
          </p:nvSpPr>
          <p:spPr>
            <a:xfrm rot="5400000">
              <a:off x="3103176" y="2546192"/>
              <a:ext cx="133710" cy="11526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pSp>
      <p:grpSp>
        <p:nvGrpSpPr>
          <p:cNvPr id="23" name="组 45"/>
          <p:cNvGrpSpPr/>
          <p:nvPr/>
        </p:nvGrpSpPr>
        <p:grpSpPr>
          <a:xfrm>
            <a:off x="3080136" y="3244327"/>
            <a:ext cx="646895" cy="531629"/>
            <a:chOff x="2580769" y="2338010"/>
            <a:chExt cx="646895" cy="531629"/>
          </a:xfrm>
        </p:grpSpPr>
        <p:sp>
          <p:nvSpPr>
            <p:cNvPr id="24" name="矩形 23"/>
            <p:cNvSpPr/>
            <p:nvPr/>
          </p:nvSpPr>
          <p:spPr>
            <a:xfrm>
              <a:off x="2580769" y="2338010"/>
              <a:ext cx="531629" cy="5316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TextBox 7"/>
            <p:cNvSpPr txBox="1"/>
            <p:nvPr/>
          </p:nvSpPr>
          <p:spPr>
            <a:xfrm>
              <a:off x="2580769" y="2407764"/>
              <a:ext cx="531627" cy="400110"/>
            </a:xfrm>
            <a:prstGeom prst="rect">
              <a:avLst/>
            </a:prstGeom>
            <a:noFill/>
          </p:spPr>
          <p:txBody>
            <a:bodyPr wrap="square" rtlCol="0">
              <a:spAutoFit/>
            </a:bodyPr>
            <a:lstStyle/>
            <a:p>
              <a:pPr algn="ctr"/>
              <a:r>
                <a:rPr lang="en-US" altLang="zh-CN" sz="2000" b="1" dirty="0">
                  <a:solidFill>
                    <a:schemeClr val="bg1"/>
                  </a:solidFill>
                </a:rPr>
                <a:t>2</a:t>
              </a:r>
              <a:endParaRPr lang="zh-CN" altLang="en-US" sz="2000" b="1" dirty="0">
                <a:solidFill>
                  <a:schemeClr val="bg1"/>
                </a:solidFill>
              </a:endParaRPr>
            </a:p>
          </p:txBody>
        </p:sp>
        <p:sp>
          <p:nvSpPr>
            <p:cNvPr id="26" name="三角形 48"/>
            <p:cNvSpPr/>
            <p:nvPr/>
          </p:nvSpPr>
          <p:spPr>
            <a:xfrm rot="5400000">
              <a:off x="3103176" y="2546192"/>
              <a:ext cx="133710" cy="11526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TextBox 26"/>
          <p:cNvSpPr txBox="1"/>
          <p:nvPr/>
        </p:nvSpPr>
        <p:spPr>
          <a:xfrm>
            <a:off x="4099891" y="3314081"/>
            <a:ext cx="4251427" cy="400110"/>
          </a:xfrm>
          <a:prstGeom prst="rect">
            <a:avLst/>
          </a:prstGeom>
          <a:noFill/>
        </p:spPr>
        <p:txBody>
          <a:bodyPr wrap="square" rtlCol="0">
            <a:spAutoFit/>
          </a:bodyPr>
          <a:lstStyle/>
          <a:p>
            <a:r>
              <a:rPr kumimoji="1" lang="zh-CN" altLang="en-US" sz="2000" b="1" dirty="0">
                <a:solidFill>
                  <a:srgbClr val="292929"/>
                </a:solidFill>
                <a:latin typeface="微软雅黑" panose="020B0503020204020204" pitchFamily="34" charset="-122"/>
                <a:ea typeface="微软雅黑" panose="020B0503020204020204" pitchFamily="34" charset="-122"/>
              </a:rPr>
              <a:t>风格板块</a:t>
            </a:r>
            <a:endParaRPr lang="zh-CN" altLang="en-US" sz="2000" dirty="0">
              <a:solidFill>
                <a:srgbClr val="29292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7711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4EC253-4BD9-4FFC-96F7-34B5A9F624EF}"/>
              </a:ext>
            </a:extLst>
          </p:cNvPr>
          <p:cNvSpPr>
            <a:spLocks noGrp="1"/>
          </p:cNvSpPr>
          <p:nvPr>
            <p:ph type="title"/>
          </p:nvPr>
        </p:nvSpPr>
        <p:spPr/>
        <p:txBody>
          <a:bodyPr/>
          <a:lstStyle/>
          <a:p>
            <a:r>
              <a:rPr lang="zh-CN" altLang="en-US" dirty="0"/>
              <a:t>地产政策</a:t>
            </a:r>
          </a:p>
        </p:txBody>
      </p:sp>
      <p:sp>
        <p:nvSpPr>
          <p:cNvPr id="5" name="文本框 4">
            <a:extLst>
              <a:ext uri="{FF2B5EF4-FFF2-40B4-BE49-F238E27FC236}">
                <a16:creationId xmlns:a16="http://schemas.microsoft.com/office/drawing/2014/main" id="{5B439AB1-D9B4-41B6-8486-6735B4769284}"/>
              </a:ext>
            </a:extLst>
          </p:cNvPr>
          <p:cNvSpPr txBox="1"/>
          <p:nvPr/>
        </p:nvSpPr>
        <p:spPr>
          <a:xfrm>
            <a:off x="528081" y="912401"/>
            <a:ext cx="10682844" cy="4613379"/>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t>11 </a:t>
            </a:r>
            <a:r>
              <a:rPr lang="zh-CN" altLang="en-US" dirty="0"/>
              <a:t>月 </a:t>
            </a:r>
            <a:r>
              <a:rPr lang="en-US" altLang="zh-CN" dirty="0"/>
              <a:t>8 </a:t>
            </a:r>
            <a:r>
              <a:rPr lang="zh-CN" altLang="en-US" dirty="0"/>
              <a:t>日，为落实稳经济一揽子政策措施，坚持“两个毫不动摇”，支持民营企业健康发展，在人民银行的支持和指导下，</a:t>
            </a:r>
            <a:r>
              <a:rPr lang="zh-CN" altLang="en-US" b="1" dirty="0"/>
              <a:t>交易商协会继续推进并扩大民营企业债券融资支持工具</a:t>
            </a:r>
            <a:r>
              <a:rPr lang="zh-CN" altLang="en-US" dirty="0"/>
              <a:t>（“第二支箭”），支持包括</a:t>
            </a:r>
            <a:r>
              <a:rPr lang="zh-CN" altLang="en-US" b="1" dirty="0"/>
              <a:t>房地产企业在内的民营企业发债融资</a:t>
            </a:r>
            <a:r>
              <a:rPr lang="zh-CN" altLang="en-US" dirty="0"/>
              <a:t>。</a:t>
            </a:r>
            <a:endParaRPr lang="en-US" altLang="zh-CN" dirty="0"/>
          </a:p>
          <a:p>
            <a:pPr marL="285750" indent="-285750">
              <a:lnSpc>
                <a:spcPct val="150000"/>
              </a:lnSpc>
              <a:buFont typeface="Wingdings" panose="05000000000000000000" pitchFamily="2" charset="2"/>
              <a:buChar char="Ø"/>
            </a:pPr>
            <a:r>
              <a:rPr lang="en-US" altLang="zh-CN" dirty="0"/>
              <a:t>11 </a:t>
            </a:r>
            <a:r>
              <a:rPr lang="zh-CN" altLang="en-US" dirty="0"/>
              <a:t>月 </a:t>
            </a:r>
            <a:r>
              <a:rPr lang="en-US" altLang="zh-CN" dirty="0"/>
              <a:t>11 </a:t>
            </a:r>
            <a:r>
              <a:rPr lang="zh-CN" altLang="en-US" dirty="0"/>
              <a:t>日，据 </a:t>
            </a:r>
            <a:r>
              <a:rPr lang="en-US" altLang="zh-CN" dirty="0"/>
              <a:t>21 </a:t>
            </a:r>
            <a:r>
              <a:rPr lang="zh-CN" altLang="en-US" dirty="0"/>
              <a:t>世纪经济网等多个权威媒体报道，央行和银保监会发布</a:t>
            </a:r>
            <a:r>
              <a:rPr lang="en-US" altLang="zh-CN" dirty="0"/>
              <a:t>《</a:t>
            </a:r>
            <a:r>
              <a:rPr lang="zh-CN" altLang="en-US" dirty="0"/>
              <a:t>关于做好当前金融支持房地产市场平稳健康发展工作的通知</a:t>
            </a:r>
            <a:r>
              <a:rPr lang="en-US" altLang="zh-CN" dirty="0"/>
              <a:t>》</a:t>
            </a:r>
            <a:r>
              <a:rPr lang="zh-CN" altLang="en-US" dirty="0"/>
              <a:t>，共涉及 </a:t>
            </a:r>
            <a:r>
              <a:rPr lang="en-US" altLang="zh-CN" dirty="0"/>
              <a:t>16 </a:t>
            </a:r>
            <a:r>
              <a:rPr lang="zh-CN" altLang="en-US" dirty="0"/>
              <a:t>条具体举措。</a:t>
            </a:r>
            <a:endParaRPr lang="en-US" altLang="zh-CN" dirty="0"/>
          </a:p>
          <a:p>
            <a:pPr marL="285750" indent="-285750">
              <a:lnSpc>
                <a:spcPct val="150000"/>
              </a:lnSpc>
              <a:buFont typeface="Wingdings" panose="05000000000000000000" pitchFamily="2" charset="2"/>
              <a:buChar char="Ø"/>
            </a:pPr>
            <a:r>
              <a:rPr lang="en-US" altLang="zh-CN" b="0" i="0" dirty="0">
                <a:solidFill>
                  <a:srgbClr val="151515"/>
                </a:solidFill>
                <a:effectLst/>
                <a:latin typeface="Microsoft YaHei" panose="020B0503020204020204" pitchFamily="34" charset="-122"/>
                <a:ea typeface="Microsoft YaHei" panose="020B0503020204020204" pitchFamily="34" charset="-122"/>
              </a:rPr>
              <a:t>11</a:t>
            </a:r>
            <a:r>
              <a:rPr lang="zh-CN" altLang="en-US" b="0" i="0" dirty="0">
                <a:solidFill>
                  <a:srgbClr val="151515"/>
                </a:solidFill>
                <a:effectLst/>
                <a:latin typeface="Microsoft YaHei" panose="020B0503020204020204" pitchFamily="34" charset="-122"/>
                <a:ea typeface="Microsoft YaHei" panose="020B0503020204020204" pitchFamily="34" charset="-122"/>
              </a:rPr>
              <a:t>月</a:t>
            </a:r>
            <a:r>
              <a:rPr lang="en-US" altLang="zh-CN" b="0" i="0" dirty="0">
                <a:solidFill>
                  <a:srgbClr val="151515"/>
                </a:solidFill>
                <a:effectLst/>
                <a:latin typeface="Microsoft YaHei" panose="020B0503020204020204" pitchFamily="34" charset="-122"/>
                <a:ea typeface="Microsoft YaHei" panose="020B0503020204020204" pitchFamily="34" charset="-122"/>
              </a:rPr>
              <a:t>14</a:t>
            </a:r>
            <a:r>
              <a:rPr lang="zh-CN" altLang="en-US" b="0" i="0" dirty="0">
                <a:solidFill>
                  <a:srgbClr val="151515"/>
                </a:solidFill>
                <a:effectLst/>
                <a:latin typeface="Microsoft YaHei" panose="020B0503020204020204" pitchFamily="34" charset="-122"/>
                <a:ea typeface="Microsoft YaHei" panose="020B0503020204020204" pitchFamily="34" charset="-122"/>
              </a:rPr>
              <a:t>日，住建部等三部门联合发布</a:t>
            </a:r>
            <a:r>
              <a:rPr lang="en-US" altLang="zh-CN" b="0" i="0" dirty="0">
                <a:solidFill>
                  <a:srgbClr val="151515"/>
                </a:solidFill>
                <a:effectLst/>
                <a:latin typeface="Microsoft YaHei" panose="020B0503020204020204" pitchFamily="34" charset="-122"/>
                <a:ea typeface="Microsoft YaHei" panose="020B0503020204020204" pitchFamily="34" charset="-122"/>
              </a:rPr>
              <a:t>《</a:t>
            </a:r>
            <a:r>
              <a:rPr lang="zh-CN" altLang="en-US" b="0" i="0" dirty="0">
                <a:solidFill>
                  <a:srgbClr val="151515"/>
                </a:solidFill>
                <a:effectLst/>
                <a:latin typeface="Microsoft YaHei" panose="020B0503020204020204" pitchFamily="34" charset="-122"/>
                <a:ea typeface="Microsoft YaHei" panose="020B0503020204020204" pitchFamily="34" charset="-122"/>
              </a:rPr>
              <a:t>关于商业银行出具保函置换预售监管资金有关工作的通知</a:t>
            </a:r>
            <a:r>
              <a:rPr lang="en-US" altLang="zh-CN" b="0" i="0" dirty="0">
                <a:solidFill>
                  <a:srgbClr val="151515"/>
                </a:solidFill>
                <a:effectLst/>
                <a:latin typeface="Microsoft YaHei" panose="020B0503020204020204" pitchFamily="34" charset="-122"/>
                <a:ea typeface="Microsoft YaHei" panose="020B0503020204020204" pitchFamily="34" charset="-122"/>
              </a:rPr>
              <a:t>》</a:t>
            </a:r>
            <a:r>
              <a:rPr lang="zh-CN" altLang="en-US" b="0" i="0" dirty="0">
                <a:solidFill>
                  <a:srgbClr val="151515"/>
                </a:solidFill>
                <a:effectLst/>
                <a:latin typeface="Microsoft YaHei" panose="020B0503020204020204" pitchFamily="34" charset="-122"/>
                <a:ea typeface="Microsoft YaHei" panose="020B0503020204020204" pitchFamily="34" charset="-122"/>
              </a:rPr>
              <a:t>。</a:t>
            </a:r>
            <a:endParaRPr lang="en-US" altLang="zh-CN" dirty="0"/>
          </a:p>
          <a:p>
            <a:pPr marL="285750" indent="-285750">
              <a:lnSpc>
                <a:spcPct val="150000"/>
              </a:lnSpc>
              <a:buFont typeface="Wingdings" panose="05000000000000000000" pitchFamily="2" charset="2"/>
              <a:buChar char="Ø"/>
            </a:pPr>
            <a:r>
              <a:rPr lang="en-US" altLang="zh-CN" dirty="0"/>
              <a:t>11</a:t>
            </a:r>
            <a:r>
              <a:rPr lang="zh-CN" altLang="en-US" dirty="0"/>
              <a:t>月</a:t>
            </a:r>
            <a:r>
              <a:rPr lang="en-US" altLang="zh-CN" dirty="0"/>
              <a:t>23</a:t>
            </a:r>
            <a:r>
              <a:rPr lang="zh-CN" altLang="en-US" dirty="0"/>
              <a:t>日国常会指出“适时适度运用降准等货币政策工具”，周末很可能降准。因为这个月过了</a:t>
            </a:r>
            <a:r>
              <a:rPr lang="en-US" altLang="zh-CN" dirty="0"/>
              <a:t>LPR</a:t>
            </a:r>
            <a:r>
              <a:rPr lang="zh-CN" altLang="en-US" dirty="0"/>
              <a:t>调息的时间，有可能下个月还会降息。</a:t>
            </a:r>
            <a:endParaRPr lang="en-US" altLang="zh-CN" dirty="0"/>
          </a:p>
          <a:p>
            <a:pPr marL="285750" indent="-285750">
              <a:lnSpc>
                <a:spcPct val="150000"/>
              </a:lnSpc>
              <a:buFont typeface="Wingdings" panose="05000000000000000000" pitchFamily="2" charset="2"/>
              <a:buChar char="Ø"/>
            </a:pPr>
            <a:r>
              <a:rPr lang="en-US" altLang="zh-CN" dirty="0"/>
              <a:t>11 </a:t>
            </a:r>
            <a:r>
              <a:rPr lang="zh-CN" altLang="en-US" dirty="0"/>
              <a:t>月 </a:t>
            </a:r>
            <a:r>
              <a:rPr lang="en-US" altLang="zh-CN" dirty="0"/>
              <a:t>28 </a:t>
            </a:r>
            <a:r>
              <a:rPr lang="zh-CN" altLang="en-US" dirty="0"/>
              <a:t>日，证监会公告恢复涉房上市公司并购重组及配套融资；恢复上市房企和涉房上市公司再融资；调整完善房地产企业境外市场上市政策，恢复以房地产为主业的 </a:t>
            </a:r>
            <a:r>
              <a:rPr lang="en-US" altLang="zh-CN" dirty="0"/>
              <a:t>H </a:t>
            </a:r>
            <a:r>
              <a:rPr lang="zh-CN" altLang="en-US" dirty="0"/>
              <a:t>股上市公司再融资；进一步发挥 </a:t>
            </a:r>
            <a:r>
              <a:rPr lang="en-US" altLang="zh-CN" dirty="0"/>
              <a:t>REITs </a:t>
            </a:r>
            <a:r>
              <a:rPr lang="zh-CN" altLang="en-US" dirty="0"/>
              <a:t>盘活房企存量资产作 用；积极发挥私募股权投资基金作用。房地产第三支箭落地。</a:t>
            </a:r>
          </a:p>
        </p:txBody>
      </p:sp>
    </p:spTree>
    <p:extLst>
      <p:ext uri="{BB962C8B-B14F-4D97-AF65-F5344CB8AC3E}">
        <p14:creationId xmlns:p14="http://schemas.microsoft.com/office/powerpoint/2010/main" val="1732865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4EC253-4BD9-4FFC-96F7-34B5A9F624EF}"/>
              </a:ext>
            </a:extLst>
          </p:cNvPr>
          <p:cNvSpPr>
            <a:spLocks noGrp="1"/>
          </p:cNvSpPr>
          <p:nvPr>
            <p:ph type="title"/>
          </p:nvPr>
        </p:nvSpPr>
        <p:spPr/>
        <p:txBody>
          <a:bodyPr/>
          <a:lstStyle/>
          <a:p>
            <a:r>
              <a:rPr lang="zh-CN" altLang="en-US" dirty="0"/>
              <a:t>消费建材</a:t>
            </a:r>
          </a:p>
        </p:txBody>
      </p:sp>
      <p:sp>
        <p:nvSpPr>
          <p:cNvPr id="5" name="文本框 4">
            <a:extLst>
              <a:ext uri="{FF2B5EF4-FFF2-40B4-BE49-F238E27FC236}">
                <a16:creationId xmlns:a16="http://schemas.microsoft.com/office/drawing/2014/main" id="{5B439AB1-D9B4-41B6-8486-6735B4769284}"/>
              </a:ext>
            </a:extLst>
          </p:cNvPr>
          <p:cNvSpPr txBox="1"/>
          <p:nvPr/>
        </p:nvSpPr>
        <p:spPr>
          <a:xfrm>
            <a:off x="394730" y="952500"/>
            <a:ext cx="6077507" cy="226440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600" dirty="0"/>
              <a:t>消费建材目前已具备长期投资价值：</a:t>
            </a:r>
            <a:endParaRPr lang="en-US" altLang="zh-CN" sz="1600" dirty="0"/>
          </a:p>
          <a:p>
            <a:pPr>
              <a:lnSpc>
                <a:spcPct val="150000"/>
              </a:lnSpc>
            </a:pPr>
            <a:r>
              <a:rPr lang="en-US" altLang="zh-CN" sz="1600" dirty="0"/>
              <a:t>1</a:t>
            </a:r>
            <a:r>
              <a:rPr lang="zh-CN" altLang="en-US" sz="1600" dirty="0"/>
              <a:t>）景气度预期见底回升；</a:t>
            </a:r>
            <a:endParaRPr lang="en-US" altLang="zh-CN" sz="1600" dirty="0"/>
          </a:p>
          <a:p>
            <a:pPr>
              <a:lnSpc>
                <a:spcPct val="150000"/>
              </a:lnSpc>
            </a:pPr>
            <a:r>
              <a:rPr lang="en-US" altLang="zh-CN" sz="1600" dirty="0"/>
              <a:t>2</a:t>
            </a:r>
            <a:r>
              <a:rPr lang="zh-CN" altLang="en-US" sz="1600" dirty="0"/>
              <a:t>）行业集中度持续提升、格局转好；</a:t>
            </a:r>
            <a:endParaRPr lang="en-US" altLang="zh-CN" sz="1600" dirty="0"/>
          </a:p>
          <a:p>
            <a:pPr>
              <a:lnSpc>
                <a:spcPct val="150000"/>
              </a:lnSpc>
            </a:pPr>
            <a:r>
              <a:rPr lang="en-US" altLang="zh-CN" sz="1600" dirty="0"/>
              <a:t>3</a:t>
            </a:r>
            <a:r>
              <a:rPr lang="zh-CN" altLang="en-US" sz="1600" dirty="0"/>
              <a:t>）原材料价格友好；</a:t>
            </a:r>
            <a:endParaRPr lang="en-US" altLang="zh-CN" sz="1600" dirty="0"/>
          </a:p>
          <a:p>
            <a:pPr>
              <a:lnSpc>
                <a:spcPct val="150000"/>
              </a:lnSpc>
            </a:pPr>
            <a:r>
              <a:rPr lang="en-US" altLang="zh-CN" sz="1600" dirty="0"/>
              <a:t>4</a:t>
            </a:r>
            <a:r>
              <a:rPr lang="zh-CN" altLang="en-US" sz="1600" dirty="0"/>
              <a:t>）回顾历史，地产政策的放松期消费建材可以闻政策起舞，地产数据修复期，消费建材是超额收益的主力，进可攻退可守。</a:t>
            </a:r>
          </a:p>
        </p:txBody>
      </p:sp>
      <p:pic>
        <p:nvPicPr>
          <p:cNvPr id="6" name="图片 5">
            <a:extLst>
              <a:ext uri="{FF2B5EF4-FFF2-40B4-BE49-F238E27FC236}">
                <a16:creationId xmlns:a16="http://schemas.microsoft.com/office/drawing/2014/main" id="{8D8F11B0-97F6-4081-9D75-6D111CDC6CA8}"/>
              </a:ext>
            </a:extLst>
          </p:cNvPr>
          <p:cNvPicPr>
            <a:picLocks noChangeAspect="1"/>
          </p:cNvPicPr>
          <p:nvPr/>
        </p:nvPicPr>
        <p:blipFill>
          <a:blip r:embed="rId2"/>
          <a:stretch>
            <a:fillRect/>
          </a:stretch>
        </p:blipFill>
        <p:spPr>
          <a:xfrm>
            <a:off x="6472238" y="171450"/>
            <a:ext cx="5495924" cy="5734050"/>
          </a:xfrm>
          <a:prstGeom prst="rect">
            <a:avLst/>
          </a:prstGeom>
        </p:spPr>
      </p:pic>
      <p:pic>
        <p:nvPicPr>
          <p:cNvPr id="4" name="图片 3">
            <a:extLst>
              <a:ext uri="{FF2B5EF4-FFF2-40B4-BE49-F238E27FC236}">
                <a16:creationId xmlns:a16="http://schemas.microsoft.com/office/drawing/2014/main" id="{3C14C40B-E874-4508-BBA9-91F2E36AA55C}"/>
              </a:ext>
            </a:extLst>
          </p:cNvPr>
          <p:cNvPicPr>
            <a:picLocks noChangeAspect="1"/>
          </p:cNvPicPr>
          <p:nvPr/>
        </p:nvPicPr>
        <p:blipFill>
          <a:blip r:embed="rId3"/>
          <a:stretch>
            <a:fillRect/>
          </a:stretch>
        </p:blipFill>
        <p:spPr>
          <a:xfrm>
            <a:off x="158179" y="3216902"/>
            <a:ext cx="6090221" cy="3648499"/>
          </a:xfrm>
          <a:prstGeom prst="rect">
            <a:avLst/>
          </a:prstGeom>
        </p:spPr>
      </p:pic>
      <p:sp>
        <p:nvSpPr>
          <p:cNvPr id="7" name="文本框 6">
            <a:extLst>
              <a:ext uri="{FF2B5EF4-FFF2-40B4-BE49-F238E27FC236}">
                <a16:creationId xmlns:a16="http://schemas.microsoft.com/office/drawing/2014/main" id="{AE223371-D127-43CF-9BA8-B20B2AF6DBDF}"/>
              </a:ext>
            </a:extLst>
          </p:cNvPr>
          <p:cNvSpPr txBox="1"/>
          <p:nvPr/>
        </p:nvSpPr>
        <p:spPr>
          <a:xfrm>
            <a:off x="628650" y="3216902"/>
            <a:ext cx="2914650" cy="519430"/>
          </a:xfrm>
          <a:prstGeom prst="rect">
            <a:avLst/>
          </a:prstGeom>
        </p:spPr>
        <p:txBody>
          <a:bodyPr vert="horz" lIns="91440" tIns="45720" rIns="91440" bIns="45720" rtlCol="0" anchor="ctr">
            <a:normAutofit/>
          </a:bodyPr>
          <a:lstStyle/>
          <a:p>
            <a:pPr marR="0" indent="0" defTabSz="914400" fontAlgn="auto">
              <a:lnSpc>
                <a:spcPct val="90000"/>
              </a:lnSpc>
              <a:spcBef>
                <a:spcPct val="0"/>
              </a:spcBef>
              <a:spcAft>
                <a:spcPts val="0"/>
              </a:spcAft>
              <a:buClrTx/>
              <a:buSzTx/>
              <a:buFontTx/>
              <a:buNone/>
            </a:pPr>
            <a:r>
              <a:rPr kumimoji="0" lang="zh-CN" altLang="en-US" sz="1600" b="0" i="0" kern="1200" cap="none" spc="0" normalizeH="0" baseline="0" noProof="0" dirty="0">
                <a:solidFill>
                  <a:srgbClr val="292929"/>
                </a:solidFill>
                <a:latin typeface="+mj-lt"/>
                <a:ea typeface="+mj-ea"/>
                <a:cs typeface="+mj-cs"/>
              </a:rPr>
              <a:t>图</a:t>
            </a:r>
            <a:r>
              <a:rPr lang="zh-CN" altLang="en-US" sz="1600" dirty="0">
                <a:solidFill>
                  <a:srgbClr val="292929"/>
                </a:solidFill>
                <a:latin typeface="+mj-lt"/>
                <a:ea typeface="+mj-ea"/>
                <a:cs typeface="+mj-cs"/>
              </a:rPr>
              <a:t>：沥青、铝合金、</a:t>
            </a:r>
            <a:r>
              <a:rPr lang="en-US" altLang="zh-CN" sz="1600" dirty="0">
                <a:solidFill>
                  <a:srgbClr val="292929"/>
                </a:solidFill>
                <a:latin typeface="+mj-lt"/>
                <a:ea typeface="+mj-ea"/>
                <a:cs typeface="+mj-cs"/>
              </a:rPr>
              <a:t>LNG</a:t>
            </a:r>
            <a:r>
              <a:rPr lang="zh-CN" altLang="en-US" sz="1600" dirty="0">
                <a:solidFill>
                  <a:srgbClr val="292929"/>
                </a:solidFill>
                <a:latin typeface="+mj-lt"/>
                <a:ea typeface="+mj-ea"/>
                <a:cs typeface="+mj-cs"/>
              </a:rPr>
              <a:t>价格</a:t>
            </a:r>
            <a:endParaRPr kumimoji="0" lang="zh-CN" altLang="en-US" sz="1600" b="0" i="0" kern="1200" cap="none" spc="0" normalizeH="0" baseline="0" noProof="0" dirty="0">
              <a:solidFill>
                <a:srgbClr val="292929"/>
              </a:solidFill>
              <a:latin typeface="+mj-lt"/>
              <a:ea typeface="+mj-ea"/>
              <a:cs typeface="+mj-cs"/>
            </a:endParaRPr>
          </a:p>
        </p:txBody>
      </p:sp>
    </p:spTree>
    <p:extLst>
      <p:ext uri="{BB962C8B-B14F-4D97-AF65-F5344CB8AC3E}">
        <p14:creationId xmlns:p14="http://schemas.microsoft.com/office/powerpoint/2010/main" val="1964223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科技自立自强、景气回暖预期</a:t>
            </a:r>
          </a:p>
        </p:txBody>
      </p:sp>
      <p:graphicFrame>
        <p:nvGraphicFramePr>
          <p:cNvPr id="4" name="表格 3">
            <a:extLst>
              <a:ext uri="{FF2B5EF4-FFF2-40B4-BE49-F238E27FC236}">
                <a16:creationId xmlns:a16="http://schemas.microsoft.com/office/drawing/2014/main" id="{A99D20B4-D202-4538-8414-8AF13911BBFF}"/>
              </a:ext>
            </a:extLst>
          </p:cNvPr>
          <p:cNvGraphicFramePr>
            <a:graphicFrameLocks noGrp="1"/>
          </p:cNvGraphicFramePr>
          <p:nvPr>
            <p:extLst>
              <p:ext uri="{D42A27DB-BD31-4B8C-83A1-F6EECF244321}">
                <p14:modId xmlns:p14="http://schemas.microsoft.com/office/powerpoint/2010/main" val="3093552608"/>
              </p:ext>
            </p:extLst>
          </p:nvPr>
        </p:nvGraphicFramePr>
        <p:xfrm>
          <a:off x="390524" y="1123948"/>
          <a:ext cx="11029951" cy="4438651"/>
        </p:xfrm>
        <a:graphic>
          <a:graphicData uri="http://schemas.openxmlformats.org/drawingml/2006/table">
            <a:tbl>
              <a:tblPr/>
              <a:tblGrid>
                <a:gridCol w="937081">
                  <a:extLst>
                    <a:ext uri="{9D8B030D-6E8A-4147-A177-3AD203B41FA5}">
                      <a16:colId xmlns:a16="http://schemas.microsoft.com/office/drawing/2014/main" val="1353946986"/>
                    </a:ext>
                  </a:extLst>
                </a:gridCol>
                <a:gridCol w="847177">
                  <a:extLst>
                    <a:ext uri="{9D8B030D-6E8A-4147-A177-3AD203B41FA5}">
                      <a16:colId xmlns:a16="http://schemas.microsoft.com/office/drawing/2014/main" val="3337877921"/>
                    </a:ext>
                  </a:extLst>
                </a:gridCol>
                <a:gridCol w="843466">
                  <a:extLst>
                    <a:ext uri="{9D8B030D-6E8A-4147-A177-3AD203B41FA5}">
                      <a16:colId xmlns:a16="http://schemas.microsoft.com/office/drawing/2014/main" val="1201917325"/>
                    </a:ext>
                  </a:extLst>
                </a:gridCol>
                <a:gridCol w="1605831">
                  <a:extLst>
                    <a:ext uri="{9D8B030D-6E8A-4147-A177-3AD203B41FA5}">
                      <a16:colId xmlns:a16="http://schemas.microsoft.com/office/drawing/2014/main" val="2029877257"/>
                    </a:ext>
                  </a:extLst>
                </a:gridCol>
                <a:gridCol w="1605831">
                  <a:extLst>
                    <a:ext uri="{9D8B030D-6E8A-4147-A177-3AD203B41FA5}">
                      <a16:colId xmlns:a16="http://schemas.microsoft.com/office/drawing/2014/main" val="3645942758"/>
                    </a:ext>
                  </a:extLst>
                </a:gridCol>
                <a:gridCol w="5190565">
                  <a:extLst>
                    <a:ext uri="{9D8B030D-6E8A-4147-A177-3AD203B41FA5}">
                      <a16:colId xmlns:a16="http://schemas.microsoft.com/office/drawing/2014/main" val="1764974396"/>
                    </a:ext>
                  </a:extLst>
                </a:gridCol>
              </a:tblGrid>
              <a:tr h="1838891">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板块</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上期观点</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10.31</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本期观点</a:t>
                      </a:r>
                      <a:b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b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11.30</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期间涨跌幅</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11.1-11.30</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推荐期涨跌</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10.10-11.30</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推荐理由</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044731119"/>
                  </a:ext>
                </a:extLst>
              </a:tr>
              <a:tr h="1162721">
                <a:tc>
                  <a:txBody>
                    <a:bodyPr/>
                    <a:lstStyle/>
                    <a:p>
                      <a:pPr algn="ctr" rtl="0"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半导体</a:t>
                      </a: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374"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推荐</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374"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C00000"/>
                          </a:solidFill>
                          <a:effectLst/>
                          <a:latin typeface="微软雅黑" panose="020B0503020204020204" pitchFamily="34" charset="-122"/>
                          <a:ea typeface="微软雅黑" panose="020B0503020204020204" pitchFamily="34" charset="-122"/>
                        </a:rPr>
                        <a:t>推荐</a:t>
                      </a:r>
                      <a:endParaRPr lang="en-US" altLang="zh-CN" sz="1400" b="0" i="0" u="none" strike="noStrike" dirty="0">
                        <a:solidFill>
                          <a:srgbClr val="C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400" b="0" i="0" u="none" strike="noStrike" dirty="0">
                          <a:solidFill>
                            <a:srgbClr val="FF0000"/>
                          </a:solidFill>
                          <a:effectLst/>
                          <a:latin typeface="微软雅黑" panose="020B0503020204020204" pitchFamily="34" charset="-122"/>
                          <a:ea typeface="微软雅黑" panose="020B0503020204020204" pitchFamily="34" charset="-122"/>
                        </a:rPr>
                        <a:t>1.31%</a:t>
                      </a:r>
                      <a:endParaRPr lang="zh-CN" altLang="en-US" sz="1400" b="0" i="0" u="none" strike="noStrike" dirty="0">
                        <a:solidFill>
                          <a:srgbClr val="FF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dirty="0">
                          <a:solidFill>
                            <a:srgbClr val="C00000"/>
                          </a:solidFill>
                          <a:effectLst/>
                          <a:latin typeface="微软雅黑" panose="020B0503020204020204" pitchFamily="34" charset="-122"/>
                          <a:ea typeface="微软雅黑" panose="020B0503020204020204" pitchFamily="34" charset="-122"/>
                        </a:rPr>
                        <a:t>6.53%</a:t>
                      </a:r>
                    </a:p>
                    <a:p>
                      <a:pPr algn="ctr" rtl="0"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、两个板块基本面下行周期已持续</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6</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个季度，过往历史看，全球半导体下行周期往往</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8</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个季度。机构普遍预期明年</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季度见底，</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季度回升。</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、美国制裁背景下，半导体自主可控势在必行，全产业链有望受益。</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、明年经济回暖，</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21</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22</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年压抑两年对电子的需求也将得以回补，行业景气度将提升。</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2083266"/>
                  </a:ext>
                </a:extLst>
              </a:tr>
              <a:tr h="1437039">
                <a:tc>
                  <a:txBody>
                    <a:bodyPr/>
                    <a:lstStyle/>
                    <a:p>
                      <a:pPr algn="ctr" rtl="0" fontAlgn="ct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altLang="zh-CN" sz="1400" b="0" i="0" u="none" strike="noStrike" dirty="0">
                        <a:solidFill>
                          <a:srgbClr val="C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400" b="0" i="0" u="none" strike="noStrike" dirty="0">
                        <a:solidFill>
                          <a:srgbClr val="00B05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9068619"/>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9505" y="289560"/>
            <a:ext cx="8100695" cy="551180"/>
          </a:xfrm>
        </p:spPr>
        <p:txBody>
          <a:bodyPr>
            <a:normAutofit/>
          </a:bodyPr>
          <a:lstStyle/>
          <a:p>
            <a:r>
              <a:rPr lang="zh-CN" altLang="en-US" sz="2400" dirty="0"/>
              <a:t>美对我半导体制裁升级，自主可控势在必行</a:t>
            </a:r>
          </a:p>
        </p:txBody>
      </p:sp>
      <p:sp>
        <p:nvSpPr>
          <p:cNvPr id="11" name="文本框 10"/>
          <p:cNvSpPr txBox="1"/>
          <p:nvPr/>
        </p:nvSpPr>
        <p:spPr>
          <a:xfrm>
            <a:off x="2134870" y="6602730"/>
            <a:ext cx="2846705" cy="213360"/>
          </a:xfrm>
          <a:prstGeom prst="rect">
            <a:avLst/>
          </a:prstGeom>
        </p:spPr>
        <p:txBody>
          <a:bodyPr vert="horz" lIns="91440" tIns="45720" rIns="91440" bIns="45720" rtlCol="0" anchor="ctr">
            <a:normAutofit fontScale="25000" lnSpcReduction="20000"/>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4000" b="0" i="0" u="none" strike="noStrike" kern="1200" cap="none" spc="0" normalizeH="0" baseline="0" noProof="0" dirty="0">
                <a:ln>
                  <a:noFill/>
                </a:ln>
                <a:solidFill>
                  <a:srgbClr val="292929"/>
                </a:solidFill>
                <a:effectLst/>
                <a:uLnTx/>
                <a:uFillTx/>
                <a:latin typeface="+mj-lt"/>
                <a:ea typeface="+mj-ea"/>
                <a:cs typeface="+mj-cs"/>
              </a:rPr>
              <a:t>数据来源：集微网，</a:t>
            </a:r>
            <a:r>
              <a:rPr kumimoji="0" lang="en-US" altLang="zh-CN" sz="4000" b="0" i="0" u="none" strike="noStrike" kern="1200" cap="none" spc="0" normalizeH="0" baseline="0" noProof="0" dirty="0">
                <a:ln>
                  <a:noFill/>
                </a:ln>
                <a:solidFill>
                  <a:srgbClr val="292929"/>
                </a:solidFill>
                <a:effectLst/>
                <a:uLnTx/>
                <a:uFillTx/>
                <a:latin typeface="+mj-lt"/>
                <a:ea typeface="+mj-ea"/>
                <a:cs typeface="+mj-cs"/>
              </a:rPr>
              <a:t>WIND</a:t>
            </a:r>
            <a:endParaRPr kumimoji="0" lang="zh-CN" altLang="en-US" sz="4000" b="0" i="0" u="none" strike="noStrike" kern="1200" cap="none" spc="0" normalizeH="0" baseline="0" noProof="0" dirty="0">
              <a:ln>
                <a:noFill/>
              </a:ln>
              <a:solidFill>
                <a:srgbClr val="292929"/>
              </a:solidFill>
              <a:effectLst/>
              <a:uLnTx/>
              <a:uFillTx/>
              <a:latin typeface="+mj-lt"/>
              <a:ea typeface="+mj-ea"/>
              <a:cs typeface="+mj-cs"/>
            </a:endParaRPr>
          </a:p>
        </p:txBody>
      </p:sp>
      <p:sp>
        <p:nvSpPr>
          <p:cNvPr id="10" name="文本框 9"/>
          <p:cNvSpPr txBox="1"/>
          <p:nvPr/>
        </p:nvSpPr>
        <p:spPr>
          <a:xfrm>
            <a:off x="285750" y="957334"/>
            <a:ext cx="11128375" cy="975995"/>
          </a:xfrm>
          <a:prstGeom prst="rect">
            <a:avLst/>
          </a:prstGeom>
        </p:spPr>
        <p:txBody>
          <a:bodyPr vert="horz" wrap="square" lIns="91440" tIns="45720" rIns="91440" bIns="45720" rtlCol="0" anchor="ctr">
            <a:noAutofit/>
          </a:bodyPr>
          <a:lstStyle/>
          <a:p>
            <a:pPr marL="285750" indent="-285750" algn="l">
              <a:buFont typeface="Wingdings" panose="05000000000000000000" pitchFamily="2" charset="2"/>
              <a:buChar char="Ø"/>
            </a:pPr>
            <a:r>
              <a:rPr lang="en-US" altLang="zh-CN" sz="1400" b="0" i="0" u="none" strike="noStrike" baseline="0" dirty="0">
                <a:latin typeface="+mn-ea"/>
              </a:rPr>
              <a:t>2022 </a:t>
            </a:r>
            <a:r>
              <a:rPr lang="zh-CN" altLang="en-US" sz="1400" b="0" i="0" u="none" strike="noStrike" baseline="0" dirty="0">
                <a:latin typeface="+mn-ea"/>
              </a:rPr>
              <a:t>年</a:t>
            </a:r>
            <a:r>
              <a:rPr lang="en-US" altLang="zh-CN" sz="1400" b="0" i="0" u="none" strike="noStrike" baseline="0" dirty="0">
                <a:latin typeface="+mn-ea"/>
              </a:rPr>
              <a:t>10 </a:t>
            </a:r>
            <a:r>
              <a:rPr lang="zh-CN" altLang="en-US" sz="1400" b="0" i="0" u="none" strike="noStrike" baseline="0" dirty="0">
                <a:latin typeface="+mn-ea"/>
              </a:rPr>
              <a:t>月</a:t>
            </a:r>
            <a:r>
              <a:rPr lang="en-US" altLang="zh-CN" sz="1400" b="0" i="0" u="none" strike="noStrike" baseline="0" dirty="0">
                <a:latin typeface="+mn-ea"/>
              </a:rPr>
              <a:t>7 </a:t>
            </a:r>
            <a:r>
              <a:rPr lang="zh-CN" altLang="en-US" sz="1400" b="0" i="0" u="none" strike="noStrike" baseline="0" dirty="0">
                <a:latin typeface="+mn-ea"/>
              </a:rPr>
              <a:t>日，美国</a:t>
            </a:r>
            <a:r>
              <a:rPr lang="en-US" altLang="zh-CN" sz="1400" b="0" i="0" u="none" strike="noStrike" baseline="0" dirty="0">
                <a:latin typeface="+mn-ea"/>
              </a:rPr>
              <a:t>BIS </a:t>
            </a:r>
            <a:r>
              <a:rPr lang="zh-CN" altLang="en-US" sz="1400" b="0" i="0" u="none" strike="noStrike" baseline="0" dirty="0">
                <a:latin typeface="+mn-ea"/>
              </a:rPr>
              <a:t>公布中国出口管制新规，面向先进芯片与芯片制造设备领域，几乎封锁了半导体上下游各个环节。国产替代、自主可控势在必行。在此背景下，</a:t>
            </a:r>
            <a:r>
              <a:rPr lang="zh-CN" altLang="en-US" sz="1400" dirty="0">
                <a:latin typeface="+mn-ea"/>
              </a:rPr>
              <a:t>无论是代工、设备、材料、设计、零部件等环节都急需补足短板，从而实现整体产业化升级。</a:t>
            </a:r>
            <a:endParaRPr lang="en-US" altLang="zh-CN" sz="1400" dirty="0">
              <a:latin typeface="+mn-ea"/>
            </a:endParaRPr>
          </a:p>
          <a:p>
            <a:pPr marL="285750" indent="-285750" algn="l">
              <a:buFont typeface="Wingdings" panose="05000000000000000000" pitchFamily="2" charset="2"/>
              <a:buChar char="Ø"/>
            </a:pPr>
            <a:r>
              <a:rPr kumimoji="0" lang="en-US" altLang="zh-CN" sz="14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mj-cs"/>
              </a:rPr>
              <a:t>2021</a:t>
            </a:r>
            <a:r>
              <a:rPr kumimoji="0" lang="zh-CN" altLang="en-US" sz="14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mj-cs"/>
              </a:rPr>
              <a:t>年我国晶圆产能占比仅</a:t>
            </a:r>
            <a:r>
              <a:rPr kumimoji="0" lang="en-US" altLang="zh-CN" sz="14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mj-cs"/>
              </a:rPr>
              <a:t>16%</a:t>
            </a:r>
            <a:r>
              <a:rPr kumimoji="0" lang="zh-CN" altLang="en-US" sz="14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mj-cs"/>
              </a:rPr>
              <a:t>，远低于我国半导体销售额占比（</a:t>
            </a:r>
            <a:r>
              <a:rPr kumimoji="0" lang="en-US" altLang="zh-CN" sz="14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mj-cs"/>
              </a:rPr>
              <a:t>35%</a:t>
            </a:r>
            <a:r>
              <a:rPr kumimoji="0" lang="zh-CN" altLang="en-US" sz="14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mj-cs"/>
              </a:rPr>
              <a:t>左右），未来</a:t>
            </a:r>
            <a:r>
              <a:rPr kumimoji="0" lang="en-US" altLang="zh-CN" sz="14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mj-cs"/>
              </a:rPr>
              <a:t>5</a:t>
            </a:r>
            <a:r>
              <a:rPr kumimoji="0" lang="zh-CN" altLang="en-US" sz="14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mj-cs"/>
              </a:rPr>
              <a:t>年产能提升的必要性确定。</a:t>
            </a:r>
            <a:endParaRPr lang="zh-CN" altLang="en-US" sz="1400" b="0" i="0" u="none" strike="noStrike" baseline="0" dirty="0">
              <a:latin typeface="+mn-ea"/>
            </a:endParaRPr>
          </a:p>
        </p:txBody>
      </p:sp>
      <p:sp>
        <p:nvSpPr>
          <p:cNvPr id="13" name="文本框 12">
            <a:extLst>
              <a:ext uri="{FF2B5EF4-FFF2-40B4-BE49-F238E27FC236}">
                <a16:creationId xmlns:a16="http://schemas.microsoft.com/office/drawing/2014/main" id="{4A23893E-ABD3-4EA9-825A-0192BB769657}"/>
              </a:ext>
            </a:extLst>
          </p:cNvPr>
          <p:cNvSpPr txBox="1"/>
          <p:nvPr/>
        </p:nvSpPr>
        <p:spPr>
          <a:xfrm>
            <a:off x="182272" y="2205939"/>
            <a:ext cx="4164330" cy="478790"/>
          </a:xfrm>
          <a:prstGeom prst="rect">
            <a:avLst/>
          </a:prstGeom>
        </p:spPr>
        <p:txBody>
          <a:bodyPr vert="horz" lIns="91440" tIns="45720" rIns="91440" bIns="45720" rtlCol="0" anchor="ctr">
            <a:normAutofit/>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rPr>
              <a:t>图：</a:t>
            </a:r>
            <a:r>
              <a:rPr lang="zh-CN" altLang="en-US" sz="1600" dirty="0">
                <a:solidFill>
                  <a:srgbClr val="292929"/>
                </a:solidFill>
                <a:latin typeface="微软雅黑" panose="020B0503020204020204" charset="-122"/>
                <a:ea typeface="微软雅黑" panose="020B0503020204020204" charset="-122"/>
                <a:cs typeface="微软雅黑" panose="020B0503020204020204" charset="-122"/>
              </a:rPr>
              <a:t>未来国内晶圆厂投产计划</a:t>
            </a:r>
            <a:endPar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endParaRPr>
          </a:p>
        </p:txBody>
      </p:sp>
      <p:pic>
        <p:nvPicPr>
          <p:cNvPr id="8" name="图片 7">
            <a:extLst>
              <a:ext uri="{FF2B5EF4-FFF2-40B4-BE49-F238E27FC236}">
                <a16:creationId xmlns:a16="http://schemas.microsoft.com/office/drawing/2014/main" id="{046CD50B-AE2A-449E-A877-6456139C7686}"/>
              </a:ext>
            </a:extLst>
          </p:cNvPr>
          <p:cNvPicPr>
            <a:picLocks noChangeAspect="1"/>
          </p:cNvPicPr>
          <p:nvPr/>
        </p:nvPicPr>
        <p:blipFill>
          <a:blip r:embed="rId3"/>
          <a:stretch>
            <a:fillRect/>
          </a:stretch>
        </p:blipFill>
        <p:spPr>
          <a:xfrm>
            <a:off x="247650" y="2684729"/>
            <a:ext cx="5848350" cy="3667125"/>
          </a:xfrm>
          <a:prstGeom prst="rect">
            <a:avLst/>
          </a:prstGeom>
        </p:spPr>
      </p:pic>
      <p:pic>
        <p:nvPicPr>
          <p:cNvPr id="14" name="图片 13">
            <a:extLst>
              <a:ext uri="{FF2B5EF4-FFF2-40B4-BE49-F238E27FC236}">
                <a16:creationId xmlns:a16="http://schemas.microsoft.com/office/drawing/2014/main" id="{7152CC46-094A-41A7-8D49-2380345BF59A}"/>
              </a:ext>
            </a:extLst>
          </p:cNvPr>
          <p:cNvPicPr>
            <a:picLocks noChangeAspect="1"/>
          </p:cNvPicPr>
          <p:nvPr/>
        </p:nvPicPr>
        <p:blipFill>
          <a:blip r:embed="rId4"/>
          <a:stretch>
            <a:fillRect/>
          </a:stretch>
        </p:blipFill>
        <p:spPr>
          <a:xfrm>
            <a:off x="6541770" y="2684729"/>
            <a:ext cx="4872355" cy="3667125"/>
          </a:xfrm>
          <a:prstGeom prst="rect">
            <a:avLst/>
          </a:prstGeom>
        </p:spPr>
      </p:pic>
      <p:sp>
        <p:nvSpPr>
          <p:cNvPr id="15" name="文本框 14">
            <a:extLst>
              <a:ext uri="{FF2B5EF4-FFF2-40B4-BE49-F238E27FC236}">
                <a16:creationId xmlns:a16="http://schemas.microsoft.com/office/drawing/2014/main" id="{96D7F890-0184-4015-AC9C-17A48E2A22D2}"/>
              </a:ext>
            </a:extLst>
          </p:cNvPr>
          <p:cNvSpPr txBox="1"/>
          <p:nvPr/>
        </p:nvSpPr>
        <p:spPr>
          <a:xfrm>
            <a:off x="6525922" y="2205939"/>
            <a:ext cx="4164330" cy="478790"/>
          </a:xfrm>
          <a:prstGeom prst="rect">
            <a:avLst/>
          </a:prstGeom>
        </p:spPr>
        <p:txBody>
          <a:bodyPr vert="horz" lIns="91440" tIns="45720" rIns="91440" bIns="45720" rtlCol="0" anchor="ctr">
            <a:normAutofit/>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rPr>
              <a:t>图：各国芯片产能</a:t>
            </a:r>
          </a:p>
        </p:txBody>
      </p:sp>
    </p:spTree>
    <p:extLst>
      <p:ext uri="{BB962C8B-B14F-4D97-AF65-F5344CB8AC3E}">
        <p14:creationId xmlns:p14="http://schemas.microsoft.com/office/powerpoint/2010/main" val="1625056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9505" y="289560"/>
            <a:ext cx="8100695" cy="551180"/>
          </a:xfrm>
        </p:spPr>
        <p:txBody>
          <a:bodyPr>
            <a:normAutofit/>
          </a:bodyPr>
          <a:lstStyle/>
          <a:p>
            <a:r>
              <a:rPr lang="zh-CN" altLang="en-US" sz="2400" dirty="0"/>
              <a:t>明年半导体下游需求有望回升。</a:t>
            </a:r>
          </a:p>
        </p:txBody>
      </p:sp>
      <p:sp>
        <p:nvSpPr>
          <p:cNvPr id="11" name="文本框 10"/>
          <p:cNvSpPr txBox="1"/>
          <p:nvPr/>
        </p:nvSpPr>
        <p:spPr>
          <a:xfrm>
            <a:off x="2134870" y="6602730"/>
            <a:ext cx="2846705" cy="213360"/>
          </a:xfrm>
          <a:prstGeom prst="rect">
            <a:avLst/>
          </a:prstGeom>
        </p:spPr>
        <p:txBody>
          <a:bodyPr vert="horz" lIns="91440" tIns="45720" rIns="91440" bIns="45720" rtlCol="0" anchor="ctr">
            <a:normAutofit fontScale="25000" lnSpcReduction="20000"/>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4000" b="0" i="0" u="none" strike="noStrike" kern="1200" cap="none" spc="0" normalizeH="0" baseline="0" noProof="0" dirty="0">
                <a:ln>
                  <a:noFill/>
                </a:ln>
                <a:solidFill>
                  <a:srgbClr val="292929"/>
                </a:solidFill>
                <a:effectLst/>
                <a:uLnTx/>
                <a:uFillTx/>
                <a:latin typeface="+mj-lt"/>
                <a:ea typeface="+mj-ea"/>
                <a:cs typeface="+mj-cs"/>
              </a:rPr>
              <a:t>数据来源：</a:t>
            </a:r>
            <a:r>
              <a:rPr lang="zh-CN" altLang="en-US" sz="4000" dirty="0">
                <a:solidFill>
                  <a:srgbClr val="292929"/>
                </a:solidFill>
                <a:latin typeface="+mj-lt"/>
                <a:ea typeface="+mj-ea"/>
                <a:cs typeface="+mj-cs"/>
              </a:rPr>
              <a:t>国家医保局</a:t>
            </a:r>
            <a:r>
              <a:rPr kumimoji="0" lang="zh-CN" altLang="en-US" sz="4000" b="0" i="0" u="none" strike="noStrike" kern="1200" cap="none" spc="0" normalizeH="0" baseline="0" noProof="0" dirty="0">
                <a:ln>
                  <a:noFill/>
                </a:ln>
                <a:solidFill>
                  <a:srgbClr val="292929"/>
                </a:solidFill>
                <a:effectLst/>
                <a:uLnTx/>
                <a:uFillTx/>
                <a:latin typeface="+mj-lt"/>
                <a:ea typeface="+mj-ea"/>
                <a:cs typeface="+mj-cs"/>
              </a:rPr>
              <a:t>，</a:t>
            </a:r>
            <a:r>
              <a:rPr kumimoji="0" lang="en-US" altLang="zh-CN" sz="4000" b="0" i="0" u="none" strike="noStrike" kern="1200" cap="none" spc="0" normalizeH="0" baseline="0" noProof="0" dirty="0">
                <a:ln>
                  <a:noFill/>
                </a:ln>
                <a:solidFill>
                  <a:srgbClr val="292929"/>
                </a:solidFill>
                <a:effectLst/>
                <a:uLnTx/>
                <a:uFillTx/>
                <a:latin typeface="+mj-lt"/>
                <a:ea typeface="+mj-ea"/>
                <a:cs typeface="+mj-cs"/>
              </a:rPr>
              <a:t>WIND</a:t>
            </a:r>
            <a:endParaRPr kumimoji="0" lang="zh-CN" altLang="en-US" sz="4000" b="0" i="0" u="none" strike="noStrike" kern="1200" cap="none" spc="0" normalizeH="0" baseline="0" noProof="0" dirty="0">
              <a:ln>
                <a:noFill/>
              </a:ln>
              <a:solidFill>
                <a:srgbClr val="292929"/>
              </a:solidFill>
              <a:effectLst/>
              <a:uLnTx/>
              <a:uFillTx/>
              <a:latin typeface="+mj-lt"/>
              <a:ea typeface="+mj-ea"/>
              <a:cs typeface="+mj-cs"/>
            </a:endParaRPr>
          </a:p>
        </p:txBody>
      </p:sp>
      <p:sp>
        <p:nvSpPr>
          <p:cNvPr id="10" name="文本框 9"/>
          <p:cNvSpPr txBox="1"/>
          <p:nvPr/>
        </p:nvSpPr>
        <p:spPr>
          <a:xfrm>
            <a:off x="285750" y="957334"/>
            <a:ext cx="11128375" cy="975995"/>
          </a:xfrm>
          <a:prstGeom prst="rect">
            <a:avLst/>
          </a:prstGeom>
        </p:spPr>
        <p:txBody>
          <a:bodyPr vert="horz" wrap="square" lIns="91440" tIns="45720" rIns="91440" bIns="45720" rtlCol="0" anchor="ctr">
            <a:noAutofit/>
          </a:bodyPr>
          <a:lstStyle/>
          <a:p>
            <a:pPr algn="l"/>
            <a:endParaRPr lang="zh-CN" altLang="en-US" sz="1400" noProof="0" dirty="0">
              <a:ln>
                <a:noFill/>
              </a:ln>
              <a:solidFill>
                <a:srgbClr val="292929"/>
              </a:solidFill>
              <a:effectLst/>
              <a:uLnTx/>
              <a:uFillTx/>
              <a:latin typeface="+mn-ea"/>
              <a:cs typeface="+mj-cs"/>
              <a:sym typeface="+mn-ea"/>
            </a:endParaRPr>
          </a:p>
        </p:txBody>
      </p:sp>
      <p:sp>
        <p:nvSpPr>
          <p:cNvPr id="13" name="文本框 12">
            <a:extLst>
              <a:ext uri="{FF2B5EF4-FFF2-40B4-BE49-F238E27FC236}">
                <a16:creationId xmlns:a16="http://schemas.microsoft.com/office/drawing/2014/main" id="{4A23893E-ABD3-4EA9-825A-0192BB769657}"/>
              </a:ext>
            </a:extLst>
          </p:cNvPr>
          <p:cNvSpPr txBox="1"/>
          <p:nvPr/>
        </p:nvSpPr>
        <p:spPr>
          <a:xfrm>
            <a:off x="182272" y="2205939"/>
            <a:ext cx="4164330" cy="478790"/>
          </a:xfrm>
          <a:prstGeom prst="rect">
            <a:avLst/>
          </a:prstGeom>
        </p:spPr>
        <p:txBody>
          <a:bodyPr vert="horz" lIns="91440" tIns="45720" rIns="91440" bIns="45720" rtlCol="0" anchor="ctr">
            <a:normAutofit/>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rPr>
              <a:t>图：费城半导体指数</a:t>
            </a:r>
          </a:p>
        </p:txBody>
      </p:sp>
      <p:pic>
        <p:nvPicPr>
          <p:cNvPr id="5" name="图片 4">
            <a:extLst>
              <a:ext uri="{FF2B5EF4-FFF2-40B4-BE49-F238E27FC236}">
                <a16:creationId xmlns:a16="http://schemas.microsoft.com/office/drawing/2014/main" id="{B4AA40E4-93DF-402C-A6B8-AC7ABDE66636}"/>
              </a:ext>
            </a:extLst>
          </p:cNvPr>
          <p:cNvPicPr>
            <a:picLocks noChangeAspect="1"/>
          </p:cNvPicPr>
          <p:nvPr/>
        </p:nvPicPr>
        <p:blipFill>
          <a:blip r:embed="rId3"/>
          <a:stretch>
            <a:fillRect/>
          </a:stretch>
        </p:blipFill>
        <p:spPr>
          <a:xfrm>
            <a:off x="285750" y="2714184"/>
            <a:ext cx="5383868" cy="3667125"/>
          </a:xfrm>
          <a:prstGeom prst="rect">
            <a:avLst/>
          </a:prstGeom>
        </p:spPr>
      </p:pic>
      <p:pic>
        <p:nvPicPr>
          <p:cNvPr id="4" name="图片 3">
            <a:extLst>
              <a:ext uri="{FF2B5EF4-FFF2-40B4-BE49-F238E27FC236}">
                <a16:creationId xmlns:a16="http://schemas.microsoft.com/office/drawing/2014/main" id="{41DA7963-B9C8-4918-B638-465BB83A908E}"/>
              </a:ext>
            </a:extLst>
          </p:cNvPr>
          <p:cNvPicPr>
            <a:picLocks noChangeAspect="1"/>
          </p:cNvPicPr>
          <p:nvPr/>
        </p:nvPicPr>
        <p:blipFill>
          <a:blip r:embed="rId4"/>
          <a:stretch>
            <a:fillRect/>
          </a:stretch>
        </p:blipFill>
        <p:spPr>
          <a:xfrm>
            <a:off x="5849937" y="2684729"/>
            <a:ext cx="6124654" cy="4105850"/>
          </a:xfrm>
          <a:prstGeom prst="rect">
            <a:avLst/>
          </a:prstGeom>
        </p:spPr>
      </p:pic>
      <p:sp>
        <p:nvSpPr>
          <p:cNvPr id="12" name="文本框 11">
            <a:extLst>
              <a:ext uri="{FF2B5EF4-FFF2-40B4-BE49-F238E27FC236}">
                <a16:creationId xmlns:a16="http://schemas.microsoft.com/office/drawing/2014/main" id="{777C5347-EFFA-4CE5-9E6F-F1F355CE765B}"/>
              </a:ext>
            </a:extLst>
          </p:cNvPr>
          <p:cNvSpPr txBox="1"/>
          <p:nvPr/>
        </p:nvSpPr>
        <p:spPr>
          <a:xfrm>
            <a:off x="6077913" y="2284898"/>
            <a:ext cx="4164330" cy="478790"/>
          </a:xfrm>
          <a:prstGeom prst="rect">
            <a:avLst/>
          </a:prstGeom>
        </p:spPr>
        <p:txBody>
          <a:bodyPr vert="horz" lIns="91440" tIns="45720" rIns="91440" bIns="45720" rtlCol="0" anchor="ctr">
            <a:normAutofit/>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rPr>
              <a:t>图：</a:t>
            </a:r>
            <a:r>
              <a:rPr lang="zh-CN" altLang="en-US" sz="1600" dirty="0">
                <a:solidFill>
                  <a:srgbClr val="292929"/>
                </a:solidFill>
                <a:latin typeface="微软雅黑" panose="020B0503020204020204" charset="-122"/>
                <a:ea typeface="微软雅黑" panose="020B0503020204020204" charset="-122"/>
                <a:cs typeface="微软雅黑" panose="020B0503020204020204" charset="-122"/>
              </a:rPr>
              <a:t>全球半导体销售额同比</a:t>
            </a:r>
            <a:endPar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4" name="文本框 13">
            <a:extLst>
              <a:ext uri="{FF2B5EF4-FFF2-40B4-BE49-F238E27FC236}">
                <a16:creationId xmlns:a16="http://schemas.microsoft.com/office/drawing/2014/main" id="{40D03E60-8026-4564-99B7-D7E3AE0E8BD3}"/>
              </a:ext>
            </a:extLst>
          </p:cNvPr>
          <p:cNvSpPr txBox="1"/>
          <p:nvPr/>
        </p:nvSpPr>
        <p:spPr>
          <a:xfrm>
            <a:off x="438150" y="1109734"/>
            <a:ext cx="11128375" cy="975995"/>
          </a:xfrm>
          <a:prstGeom prst="rect">
            <a:avLst/>
          </a:prstGeom>
        </p:spPr>
        <p:txBody>
          <a:bodyPr vert="horz" wrap="square" lIns="91440" tIns="45720" rIns="91440" bIns="45720" rtlCol="0" anchor="ctr">
            <a:noAutofit/>
          </a:bodyPr>
          <a:lstStyle/>
          <a:p>
            <a:pPr marL="285750" indent="-285750" algn="l">
              <a:buFont typeface="Wingdings" panose="05000000000000000000" pitchFamily="2" charset="2"/>
              <a:buChar char="Ø"/>
            </a:pPr>
            <a:r>
              <a:rPr lang="zh-CN" altLang="en-US" sz="1400" dirty="0">
                <a:latin typeface="+mn-ea"/>
              </a:rPr>
              <a:t>全球半导体销售同比增速</a:t>
            </a:r>
            <a:r>
              <a:rPr lang="en-US" altLang="zh-CN" sz="1400" dirty="0">
                <a:latin typeface="+mn-ea"/>
              </a:rPr>
              <a:t>2021</a:t>
            </a:r>
            <a:r>
              <a:rPr lang="zh-CN" altLang="en-US" sz="1400" dirty="0">
                <a:latin typeface="+mn-ea"/>
              </a:rPr>
              <a:t>年</a:t>
            </a:r>
            <a:r>
              <a:rPr lang="en-US" altLang="zh-CN" sz="1400" dirty="0">
                <a:latin typeface="+mn-ea"/>
              </a:rPr>
              <a:t>3</a:t>
            </a:r>
            <a:r>
              <a:rPr lang="zh-CN" altLang="en-US" sz="1400" dirty="0">
                <a:latin typeface="+mn-ea"/>
              </a:rPr>
              <a:t>季度开始回落，至今下行周期已进入第</a:t>
            </a:r>
            <a:r>
              <a:rPr lang="en-US" altLang="zh-CN" sz="1400" dirty="0">
                <a:latin typeface="+mn-ea"/>
              </a:rPr>
              <a:t>6</a:t>
            </a:r>
            <a:r>
              <a:rPr lang="zh-CN" altLang="en-US" sz="1400" dirty="0">
                <a:latin typeface="+mn-ea"/>
              </a:rPr>
              <a:t>个季度。</a:t>
            </a:r>
            <a:endParaRPr lang="en-US" altLang="zh-CN" sz="1400" dirty="0">
              <a:latin typeface="+mn-ea"/>
            </a:endParaRPr>
          </a:p>
          <a:p>
            <a:pPr marL="285750" indent="-285750" algn="l">
              <a:buFont typeface="Wingdings" panose="05000000000000000000" pitchFamily="2" charset="2"/>
              <a:buChar char="Ø"/>
            </a:pPr>
            <a:r>
              <a:rPr lang="zh-CN" altLang="en-US" sz="1400" b="0" i="0" u="none" strike="noStrike" baseline="0" dirty="0">
                <a:latin typeface="+mn-ea"/>
              </a:rPr>
              <a:t>如果明年国内经济回暖，压抑了两年的半导体下游需求将会探底回升，行业有望迎来景气复苏机会。</a:t>
            </a:r>
          </a:p>
        </p:txBody>
      </p:sp>
    </p:spTree>
    <p:extLst>
      <p:ext uri="{BB962C8B-B14F-4D97-AF65-F5344CB8AC3E}">
        <p14:creationId xmlns:p14="http://schemas.microsoft.com/office/powerpoint/2010/main" val="1983728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半导体自主可控</a:t>
            </a:r>
            <a:r>
              <a:rPr lang="en-US" altLang="zh-CN" sz="2400" dirty="0"/>
              <a:t>VS</a:t>
            </a:r>
            <a:r>
              <a:rPr lang="zh-CN" altLang="en-US" sz="2400" dirty="0"/>
              <a:t>周期下行</a:t>
            </a:r>
          </a:p>
        </p:txBody>
      </p:sp>
      <p:sp>
        <p:nvSpPr>
          <p:cNvPr id="6" name="文本框 5"/>
          <p:cNvSpPr txBox="1"/>
          <p:nvPr/>
        </p:nvSpPr>
        <p:spPr>
          <a:xfrm>
            <a:off x="4444365" y="3211830"/>
            <a:ext cx="3303270" cy="434340"/>
          </a:xfrm>
          <a:prstGeom prst="rect">
            <a:avLst/>
          </a:prstGeom>
        </p:spPr>
        <p:txBody>
          <a:bodyPr vert="horz" lIns="91440" tIns="45720" rIns="91440" bIns="45720" rtlCol="0" anchor="ctr">
            <a:normAutofit fontScale="80000" lnSpcReduction="20000"/>
          </a:bodyPr>
          <a:lstStyle/>
          <a:p>
            <a:pPr marL="0" marR="0" indent="0" algn="l" defTabSz="914400" rtl="0" eaLnBrk="1" fontAlgn="auto" latinLnBrk="0" hangingPunct="1">
              <a:lnSpc>
                <a:spcPct val="90000"/>
              </a:lnSpc>
              <a:spcBef>
                <a:spcPct val="0"/>
              </a:spcBef>
              <a:spcAft>
                <a:spcPts val="0"/>
              </a:spcAft>
              <a:buClrTx/>
              <a:buSzTx/>
              <a:buFontTx/>
              <a:buNone/>
            </a:pPr>
            <a:endParaRPr kumimoji="0" lang="zh-CN" altLang="en-US" sz="3600" b="0" i="0" u="none" strike="noStrike" kern="1200" cap="none" spc="0" normalizeH="0" baseline="0" noProof="0" dirty="0">
              <a:ln>
                <a:noFill/>
              </a:ln>
              <a:solidFill>
                <a:srgbClr val="0070C0"/>
              </a:solidFill>
              <a:effectLst/>
              <a:uLnTx/>
              <a:uFillTx/>
              <a:latin typeface="+mj-lt"/>
              <a:ea typeface="+mj-ea"/>
              <a:cs typeface="+mj-cs"/>
            </a:endParaRPr>
          </a:p>
        </p:txBody>
      </p:sp>
      <p:sp>
        <p:nvSpPr>
          <p:cNvPr id="7" name="文本框 6"/>
          <p:cNvSpPr txBox="1"/>
          <p:nvPr/>
        </p:nvSpPr>
        <p:spPr>
          <a:xfrm>
            <a:off x="346710" y="1031240"/>
            <a:ext cx="11359515" cy="1188720"/>
          </a:xfrm>
          <a:prstGeom prst="rect">
            <a:avLst/>
          </a:prstGeom>
        </p:spPr>
        <p:txBody>
          <a:bodyPr vert="horz" lIns="91440" tIns="45720" rIns="91440" bIns="45720" rtlCol="0" anchor="ctr">
            <a:noAutofit/>
          </a:bodyPr>
          <a:lstStyle/>
          <a:p>
            <a:pPr marL="285750" marR="0" indent="-285750" algn="l" defTabSz="914400" rtl="0" eaLnBrk="1" fontAlgn="auto" latinLnBrk="0" hangingPunct="1">
              <a:lnSpc>
                <a:spcPct val="150000"/>
              </a:lnSpc>
              <a:spcBef>
                <a:spcPts val="0"/>
              </a:spcBef>
              <a:spcAft>
                <a:spcPts val="0"/>
              </a:spcAft>
              <a:buClrTx/>
              <a:buSzTx/>
              <a:buFont typeface="Wingdings" panose="05000000000000000000" charset="0"/>
              <a:buChar char="Ø"/>
            </a:pP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mj-cs"/>
              </a:rPr>
              <a:t>半导体</a:t>
            </a:r>
            <a:r>
              <a:rPr kumimoji="0" lang="en-US" altLang="zh-CN"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mj-cs"/>
              </a:rPr>
              <a:t>“</a:t>
            </a: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mj-cs"/>
              </a:rPr>
              <a:t>卡脖子</a:t>
            </a:r>
            <a:r>
              <a:rPr kumimoji="0" lang="en-US" altLang="zh-CN"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mj-cs"/>
              </a:rPr>
              <a:t>”</a:t>
            </a: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mj-cs"/>
              </a:rPr>
              <a:t>最关键的环节是设备和材料。</a:t>
            </a:r>
          </a:p>
          <a:p>
            <a:pPr marL="285750" marR="0" indent="-285750" algn="l" defTabSz="914400" rtl="0" eaLnBrk="1" fontAlgn="auto" latinLnBrk="0" hangingPunct="1">
              <a:lnSpc>
                <a:spcPct val="150000"/>
              </a:lnSpc>
              <a:spcBef>
                <a:spcPts val="0"/>
              </a:spcBef>
              <a:spcAft>
                <a:spcPts val="0"/>
              </a:spcAft>
              <a:buClrTx/>
              <a:buSzTx/>
              <a:buFont typeface="Wingdings" panose="05000000000000000000" charset="0"/>
              <a:buChar char="Ø"/>
            </a:pP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mj-cs"/>
              </a:rPr>
              <a:t>半导体设备直接受益于晶圆产能的扩张。其中，部分环节如清洗、去胶、抛光设备国产化率较高（</a:t>
            </a:r>
            <a:r>
              <a:rPr kumimoji="0" lang="en-US" altLang="zh-CN"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mj-cs"/>
              </a:rPr>
              <a:t>30%</a:t>
            </a: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mj-cs"/>
              </a:rPr>
              <a:t>或更高），但其余环节国产化率都较低。</a:t>
            </a:r>
          </a:p>
          <a:p>
            <a:pPr marL="285750" marR="0" indent="-285750" algn="l" defTabSz="914400" rtl="0" eaLnBrk="1" fontAlgn="auto" latinLnBrk="0" hangingPunct="1">
              <a:lnSpc>
                <a:spcPct val="150000"/>
              </a:lnSpc>
              <a:spcBef>
                <a:spcPts val="0"/>
              </a:spcBef>
              <a:spcAft>
                <a:spcPts val="0"/>
              </a:spcAft>
              <a:buClrTx/>
              <a:buSzTx/>
              <a:buFont typeface="Wingdings" panose="05000000000000000000" charset="0"/>
              <a:buChar char="Ø"/>
            </a:pPr>
            <a:endPar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mj-cs"/>
            </a:endParaRPr>
          </a:p>
        </p:txBody>
      </p:sp>
      <p:sp>
        <p:nvSpPr>
          <p:cNvPr id="11" name="文本框 10"/>
          <p:cNvSpPr txBox="1"/>
          <p:nvPr/>
        </p:nvSpPr>
        <p:spPr>
          <a:xfrm>
            <a:off x="2708910" y="6628765"/>
            <a:ext cx="2846705" cy="213360"/>
          </a:xfrm>
          <a:prstGeom prst="rect">
            <a:avLst/>
          </a:prstGeom>
        </p:spPr>
        <p:txBody>
          <a:bodyPr vert="horz" lIns="91440" tIns="45720" rIns="91440" bIns="45720" rtlCol="0" anchor="ctr">
            <a:normAutofit fontScale="25000" lnSpcReduction="20000"/>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4000" b="0" i="0" u="none" strike="noStrike" kern="1200" cap="none" spc="0" normalizeH="0" baseline="0" noProof="0" dirty="0">
                <a:ln>
                  <a:noFill/>
                </a:ln>
                <a:solidFill>
                  <a:srgbClr val="292929"/>
                </a:solidFill>
                <a:effectLst/>
                <a:uLnTx/>
                <a:uFillTx/>
                <a:latin typeface="+mj-lt"/>
                <a:ea typeface="+mj-ea"/>
                <a:cs typeface="+mj-cs"/>
              </a:rPr>
              <a:t>数据来源：中汽协，天弘基金</a:t>
            </a:r>
          </a:p>
        </p:txBody>
      </p:sp>
      <p:pic>
        <p:nvPicPr>
          <p:cNvPr id="4" name="图片 3"/>
          <p:cNvPicPr>
            <a:picLocks noChangeAspect="1"/>
          </p:cNvPicPr>
          <p:nvPr/>
        </p:nvPicPr>
        <p:blipFill>
          <a:blip r:embed="rId2"/>
          <a:stretch>
            <a:fillRect/>
          </a:stretch>
        </p:blipFill>
        <p:spPr>
          <a:xfrm>
            <a:off x="176530" y="3120390"/>
            <a:ext cx="5734050" cy="3293745"/>
          </a:xfrm>
          <a:prstGeom prst="rect">
            <a:avLst/>
          </a:prstGeom>
        </p:spPr>
      </p:pic>
      <p:sp>
        <p:nvSpPr>
          <p:cNvPr id="9" name="文本框 8"/>
          <p:cNvSpPr txBox="1"/>
          <p:nvPr/>
        </p:nvSpPr>
        <p:spPr>
          <a:xfrm>
            <a:off x="176530" y="2599055"/>
            <a:ext cx="4898390" cy="306705"/>
          </a:xfrm>
          <a:prstGeom prst="rect">
            <a:avLst/>
          </a:prstGeom>
          <a:noFill/>
        </p:spPr>
        <p:txBody>
          <a:bodyPr wrap="square" rtlCol="0">
            <a:spAutoFit/>
          </a:bodyPr>
          <a:lstStyle/>
          <a:p>
            <a:r>
              <a:rPr lang="zh-CN" altLang="en-US" sz="1400" dirty="0">
                <a:latin typeface="+mn-ea"/>
              </a:rPr>
              <a:t>图：</a:t>
            </a:r>
            <a:r>
              <a:rPr lang="en-US" altLang="zh-CN" sz="1400" dirty="0">
                <a:latin typeface="+mn-ea"/>
              </a:rPr>
              <a:t>2021</a:t>
            </a:r>
            <a:r>
              <a:rPr lang="zh-CN" altLang="en-US" sz="1400" dirty="0">
                <a:latin typeface="+mn-ea"/>
              </a:rPr>
              <a:t>年半导体设备各环节国产化率</a:t>
            </a:r>
          </a:p>
        </p:txBody>
      </p:sp>
      <p:pic>
        <p:nvPicPr>
          <p:cNvPr id="5" name="图片 4">
            <a:extLst>
              <a:ext uri="{FF2B5EF4-FFF2-40B4-BE49-F238E27FC236}">
                <a16:creationId xmlns:a16="http://schemas.microsoft.com/office/drawing/2014/main" id="{30473CD7-C60D-4BDF-A722-4384DE22717A}"/>
              </a:ext>
            </a:extLst>
          </p:cNvPr>
          <p:cNvPicPr>
            <a:picLocks noChangeAspect="1"/>
          </p:cNvPicPr>
          <p:nvPr/>
        </p:nvPicPr>
        <p:blipFill>
          <a:blip r:embed="rId3"/>
          <a:stretch>
            <a:fillRect/>
          </a:stretch>
        </p:blipFill>
        <p:spPr>
          <a:xfrm>
            <a:off x="6096000" y="2905760"/>
            <a:ext cx="5883277" cy="3518969"/>
          </a:xfrm>
          <a:prstGeom prst="rect">
            <a:avLst/>
          </a:prstGeom>
        </p:spPr>
      </p:pic>
      <p:sp>
        <p:nvSpPr>
          <p:cNvPr id="13" name="文本框 12">
            <a:extLst>
              <a:ext uri="{FF2B5EF4-FFF2-40B4-BE49-F238E27FC236}">
                <a16:creationId xmlns:a16="http://schemas.microsoft.com/office/drawing/2014/main" id="{94D561CD-E8AE-40A1-806B-6A130A1DF115}"/>
              </a:ext>
            </a:extLst>
          </p:cNvPr>
          <p:cNvSpPr txBox="1"/>
          <p:nvPr/>
        </p:nvSpPr>
        <p:spPr>
          <a:xfrm>
            <a:off x="6096000" y="2486660"/>
            <a:ext cx="4898390" cy="306705"/>
          </a:xfrm>
          <a:prstGeom prst="rect">
            <a:avLst/>
          </a:prstGeom>
          <a:noFill/>
        </p:spPr>
        <p:txBody>
          <a:bodyPr wrap="square" rtlCol="0">
            <a:spAutoFit/>
          </a:bodyPr>
          <a:lstStyle/>
          <a:p>
            <a:r>
              <a:rPr lang="zh-CN" altLang="en-US" sz="1400" dirty="0">
                <a:latin typeface="+mn-ea"/>
              </a:rPr>
              <a:t>图：半导体设备市场空间</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线下消费相关</a:t>
            </a:r>
          </a:p>
        </p:txBody>
      </p:sp>
      <p:graphicFrame>
        <p:nvGraphicFramePr>
          <p:cNvPr id="4" name="表格 3">
            <a:extLst>
              <a:ext uri="{FF2B5EF4-FFF2-40B4-BE49-F238E27FC236}">
                <a16:creationId xmlns:a16="http://schemas.microsoft.com/office/drawing/2014/main" id="{A99D20B4-D202-4538-8414-8AF13911BBFF}"/>
              </a:ext>
            </a:extLst>
          </p:cNvPr>
          <p:cNvGraphicFramePr>
            <a:graphicFrameLocks noGrp="1"/>
          </p:cNvGraphicFramePr>
          <p:nvPr>
            <p:extLst>
              <p:ext uri="{D42A27DB-BD31-4B8C-83A1-F6EECF244321}">
                <p14:modId xmlns:p14="http://schemas.microsoft.com/office/powerpoint/2010/main" val="753283475"/>
              </p:ext>
            </p:extLst>
          </p:nvPr>
        </p:nvGraphicFramePr>
        <p:xfrm>
          <a:off x="447675" y="1123949"/>
          <a:ext cx="11087102" cy="4610101"/>
        </p:xfrm>
        <a:graphic>
          <a:graphicData uri="http://schemas.openxmlformats.org/drawingml/2006/table">
            <a:tbl>
              <a:tblPr/>
              <a:tblGrid>
                <a:gridCol w="1228725">
                  <a:extLst>
                    <a:ext uri="{9D8B030D-6E8A-4147-A177-3AD203B41FA5}">
                      <a16:colId xmlns:a16="http://schemas.microsoft.com/office/drawing/2014/main" val="1353946986"/>
                    </a:ext>
                  </a:extLst>
                </a:gridCol>
                <a:gridCol w="762000">
                  <a:extLst>
                    <a:ext uri="{9D8B030D-6E8A-4147-A177-3AD203B41FA5}">
                      <a16:colId xmlns:a16="http://schemas.microsoft.com/office/drawing/2014/main" val="3337877921"/>
                    </a:ext>
                  </a:extLst>
                </a:gridCol>
                <a:gridCol w="895350">
                  <a:extLst>
                    <a:ext uri="{9D8B030D-6E8A-4147-A177-3AD203B41FA5}">
                      <a16:colId xmlns:a16="http://schemas.microsoft.com/office/drawing/2014/main" val="1201917325"/>
                    </a:ext>
                  </a:extLst>
                </a:gridCol>
                <a:gridCol w="1400175">
                  <a:extLst>
                    <a:ext uri="{9D8B030D-6E8A-4147-A177-3AD203B41FA5}">
                      <a16:colId xmlns:a16="http://schemas.microsoft.com/office/drawing/2014/main" val="2029877257"/>
                    </a:ext>
                  </a:extLst>
                </a:gridCol>
                <a:gridCol w="1426037">
                  <a:extLst>
                    <a:ext uri="{9D8B030D-6E8A-4147-A177-3AD203B41FA5}">
                      <a16:colId xmlns:a16="http://schemas.microsoft.com/office/drawing/2014/main" val="1732100861"/>
                    </a:ext>
                  </a:extLst>
                </a:gridCol>
                <a:gridCol w="5374815">
                  <a:extLst>
                    <a:ext uri="{9D8B030D-6E8A-4147-A177-3AD203B41FA5}">
                      <a16:colId xmlns:a16="http://schemas.microsoft.com/office/drawing/2014/main" val="1764974396"/>
                    </a:ext>
                  </a:extLst>
                </a:gridCol>
              </a:tblGrid>
              <a:tr h="1274160">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板块</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上期观点</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10.31</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本期观点</a:t>
                      </a:r>
                      <a:b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b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11.30</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期间涨跌幅</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11.1-11.30</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推荐期涨跌</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10.10-11.30</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推荐理由</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044731119"/>
                  </a:ext>
                </a:extLst>
              </a:tr>
              <a:tr h="1601198">
                <a:tc>
                  <a:txBody>
                    <a:bodyPr/>
                    <a:lstStyle/>
                    <a:p>
                      <a:pPr algn="ctr" rtl="0"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医药（医疗器械、制药）</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推荐</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400" b="0" i="0" u="none" strike="noStrike" dirty="0">
                          <a:solidFill>
                            <a:srgbClr val="C00000"/>
                          </a:solidFill>
                          <a:effectLst/>
                          <a:latin typeface="微软雅黑" panose="020B0503020204020204" pitchFamily="34" charset="-122"/>
                          <a:ea typeface="微软雅黑" panose="020B0503020204020204" pitchFamily="34" charset="-122"/>
                        </a:rPr>
                        <a:t>推荐</a:t>
                      </a:r>
                      <a:endParaRPr lang="en-US" altLang="zh-CN" sz="1400" b="0" i="0" u="none" strike="noStrike" dirty="0">
                        <a:solidFill>
                          <a:srgbClr val="C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400" b="0" i="0" u="none" strike="noStrike" dirty="0">
                          <a:solidFill>
                            <a:srgbClr val="C00000"/>
                          </a:solidFill>
                          <a:effectLst/>
                          <a:latin typeface="微软雅黑" panose="020B0503020204020204" pitchFamily="34" charset="-122"/>
                          <a:ea typeface="微软雅黑" panose="020B0503020204020204" pitchFamily="34" charset="-122"/>
                        </a:rPr>
                        <a:t>1.85%</a:t>
                      </a:r>
                    </a:p>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（中信医疗器械指数）</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400" b="0" i="0" u="none" strike="noStrike" dirty="0">
                          <a:solidFill>
                            <a:srgbClr val="C00000"/>
                          </a:solidFill>
                          <a:effectLst/>
                          <a:latin typeface="微软雅黑" panose="020B0503020204020204" pitchFamily="34" charset="-122"/>
                          <a:ea typeface="微软雅黑" panose="020B0503020204020204" pitchFamily="34" charset="-122"/>
                        </a:rPr>
                        <a:t>8.75%</a:t>
                      </a:r>
                      <a:endParaRPr lang="zh-CN" altLang="en-US" sz="1400" b="0" i="0" u="none" strike="noStrike" dirty="0">
                        <a:solidFill>
                          <a:srgbClr val="C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、线下消费场景复苏，近两年被压抑的就医需求有望复苏。</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400" dirty="0"/>
                        <a:t>《</a:t>
                      </a:r>
                      <a:r>
                        <a:rPr lang="zh-CN" altLang="en-US" sz="1400" dirty="0"/>
                        <a:t>国家卫建委开展财政贴息贷款更新改造医疗设备的通知</a:t>
                      </a:r>
                      <a:r>
                        <a:rPr lang="en-US" altLang="zh-CN" sz="1400" dirty="0"/>
                        <a:t>》</a:t>
                      </a:r>
                      <a:r>
                        <a:rPr lang="zh-CN" altLang="en-US" sz="1400" dirty="0"/>
                        <a:t>，对医疗机构设备购置和更新改造新增贷款实施阶段性鼓励政策。医疗新基建逐渐由前端建筑工程向后端医疗设备、医疗信息化扩散。</a:t>
                      </a:r>
                      <a:r>
                        <a:rPr lang="en-US" altLang="zh-CN" sz="1400" dirty="0"/>
                        <a:t>3</a:t>
                      </a:r>
                      <a:r>
                        <a:rPr lang="zh-CN" altLang="en-US" sz="1400" dirty="0"/>
                        <a:t>、部分医疗设备国产化率较低，未来市占率有提升空间。</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p>
                      <a:pPr algn="ctr" rtl="0"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9068619"/>
                  </a:ext>
                </a:extLst>
              </a:tr>
              <a:tr h="1734743">
                <a:tc>
                  <a:txBody>
                    <a:bodyPr/>
                    <a:lstStyle/>
                    <a:p>
                      <a:pPr algn="ctr" rtl="0"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餐饮（港股）以及相关食品饮料（啤酒调味品）</a:t>
                      </a: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374" rtl="0" eaLnBrk="1" fontAlgn="ctr" latinLnBrk="0" hangingPunct="1">
                        <a:lnSpc>
                          <a:spcPct val="100000"/>
                        </a:lnSpc>
                        <a:spcBef>
                          <a:spcPts val="0"/>
                        </a:spcBef>
                        <a:spcAft>
                          <a:spcPts val="0"/>
                        </a:spcAft>
                        <a:buClrTx/>
                        <a:buSzTx/>
                        <a:buFontTx/>
                        <a:buNone/>
                        <a:tabLst/>
                        <a:defRPr/>
                      </a:pP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374"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C00000"/>
                          </a:solidFill>
                          <a:effectLst/>
                          <a:latin typeface="微软雅黑" panose="020B0503020204020204" pitchFamily="34" charset="-122"/>
                          <a:ea typeface="微软雅黑" panose="020B0503020204020204" pitchFamily="34" charset="-122"/>
                        </a:rPr>
                        <a:t>推荐</a:t>
                      </a:r>
                      <a:endParaRPr lang="en-US" altLang="zh-CN" sz="1400" b="0" i="0" u="none" strike="noStrike" dirty="0">
                        <a:solidFill>
                          <a:srgbClr val="C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400" b="0" i="0" u="none" strike="noStrike" dirty="0">
                        <a:solidFill>
                          <a:srgbClr val="C00000"/>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、伴随疫情防控政策不断优化，明年线下消费有望逐步走出低谷景气回升。</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、根据海外放开国家经验，部分公共交通、室内高档消费、旅游等恢复缓慢，而餐饮和酒吧由于中、轻年人居多，而且以本地消费为主不依靠公共交通，因此有望率先复苏。</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1540605"/>
                  </a:ext>
                </a:extLst>
              </a:tr>
            </a:tbl>
          </a:graphicData>
        </a:graphic>
      </p:graphicFrame>
    </p:spTree>
    <p:extLst>
      <p:ext uri="{BB962C8B-B14F-4D97-AF65-F5344CB8AC3E}">
        <p14:creationId xmlns:p14="http://schemas.microsoft.com/office/powerpoint/2010/main" val="659770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9505" y="289560"/>
            <a:ext cx="8100695" cy="551180"/>
          </a:xfrm>
        </p:spPr>
        <p:txBody>
          <a:bodyPr>
            <a:normAutofit/>
          </a:bodyPr>
          <a:lstStyle/>
          <a:p>
            <a:r>
              <a:rPr lang="zh-CN" altLang="en-US" sz="2400" dirty="0"/>
              <a:t>医药板块政策转暖</a:t>
            </a:r>
          </a:p>
        </p:txBody>
      </p:sp>
      <p:sp>
        <p:nvSpPr>
          <p:cNvPr id="11" name="文本框 10"/>
          <p:cNvSpPr txBox="1"/>
          <p:nvPr/>
        </p:nvSpPr>
        <p:spPr>
          <a:xfrm>
            <a:off x="2134870" y="6602730"/>
            <a:ext cx="2846705" cy="213360"/>
          </a:xfrm>
          <a:prstGeom prst="rect">
            <a:avLst/>
          </a:prstGeom>
        </p:spPr>
        <p:txBody>
          <a:bodyPr vert="horz" lIns="91440" tIns="45720" rIns="91440" bIns="45720" rtlCol="0" anchor="ctr">
            <a:normAutofit fontScale="25000" lnSpcReduction="20000"/>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4000" b="0" i="0" u="none" strike="noStrike" kern="1200" cap="none" spc="0" normalizeH="0" baseline="0" noProof="0" dirty="0">
                <a:ln>
                  <a:noFill/>
                </a:ln>
                <a:solidFill>
                  <a:srgbClr val="292929"/>
                </a:solidFill>
                <a:effectLst/>
                <a:uLnTx/>
                <a:uFillTx/>
                <a:latin typeface="+mj-lt"/>
                <a:ea typeface="+mj-ea"/>
                <a:cs typeface="+mj-cs"/>
              </a:rPr>
              <a:t>数据来源：官方网站，</a:t>
            </a:r>
            <a:r>
              <a:rPr kumimoji="0" lang="en-US" altLang="zh-CN" sz="4000" b="0" i="0" u="none" strike="noStrike" kern="1200" cap="none" spc="0" normalizeH="0" baseline="0" noProof="0" dirty="0">
                <a:ln>
                  <a:noFill/>
                </a:ln>
                <a:solidFill>
                  <a:srgbClr val="292929"/>
                </a:solidFill>
                <a:effectLst/>
                <a:uLnTx/>
                <a:uFillTx/>
                <a:latin typeface="+mj-lt"/>
                <a:ea typeface="+mj-ea"/>
                <a:cs typeface="+mj-cs"/>
              </a:rPr>
              <a:t>WIND</a:t>
            </a:r>
            <a:r>
              <a:rPr kumimoji="0" lang="zh-CN" altLang="en-US" sz="4000" b="0" i="0" u="none" strike="noStrike" kern="1200" cap="none" spc="0" normalizeH="0" baseline="0" noProof="0" dirty="0">
                <a:ln>
                  <a:noFill/>
                </a:ln>
                <a:solidFill>
                  <a:srgbClr val="292929"/>
                </a:solidFill>
                <a:effectLst/>
                <a:uLnTx/>
                <a:uFillTx/>
                <a:latin typeface="+mj-lt"/>
                <a:ea typeface="+mj-ea"/>
                <a:cs typeface="+mj-cs"/>
              </a:rPr>
              <a:t>，天弘基金</a:t>
            </a:r>
          </a:p>
        </p:txBody>
      </p:sp>
      <p:sp>
        <p:nvSpPr>
          <p:cNvPr id="10" name="文本框 9"/>
          <p:cNvSpPr txBox="1"/>
          <p:nvPr/>
        </p:nvSpPr>
        <p:spPr>
          <a:xfrm>
            <a:off x="331470" y="1049021"/>
            <a:ext cx="11128375" cy="975995"/>
          </a:xfrm>
          <a:prstGeom prst="rect">
            <a:avLst/>
          </a:prstGeom>
        </p:spPr>
        <p:txBody>
          <a:bodyPr vert="horz" wrap="square" lIns="91440" tIns="45720" rIns="91440" bIns="45720" rtlCol="0" anchor="ctr">
            <a:noAutofit/>
          </a:bodyPr>
          <a:lstStyle/>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en-US" altLang="zh-CN" sz="1400" dirty="0"/>
              <a:t>2020</a:t>
            </a:r>
            <a:r>
              <a:rPr lang="zh-CN" altLang="en-US" sz="1400" dirty="0"/>
              <a:t>年以来，疫情的突发显示我国的公共卫生安全依然形势严峻，医疗新基建政策不断推出。加之部分医疗设备国产化率仍较低，未来国产替代的空间较大。</a:t>
            </a:r>
            <a:endParaRPr lang="en-US" altLang="zh-CN" sz="1400" dirty="0"/>
          </a:p>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zh-CN" altLang="en-US" sz="1400" dirty="0"/>
              <a:t>构建公立医院高质量发展新体系（打造国家级和省级高水平医院、发挥公立医院在城市医疗集团中的牵头作用、 发挥县级医院在县域医共体中的龙头 作用等）。 （</a:t>
            </a:r>
            <a:r>
              <a:rPr lang="en-US" altLang="zh-CN" sz="1400" dirty="0"/>
              <a:t>2021</a:t>
            </a:r>
            <a:r>
              <a:rPr lang="zh-CN" altLang="en-US" sz="1400" dirty="0"/>
              <a:t>年</a:t>
            </a:r>
            <a:r>
              <a:rPr lang="en-US" altLang="zh-CN" sz="1400" dirty="0"/>
              <a:t>9</a:t>
            </a:r>
            <a:r>
              <a:rPr lang="zh-CN" altLang="en-US" sz="1400" dirty="0"/>
              <a:t>月国务院办公厅）</a:t>
            </a:r>
            <a:endParaRPr lang="en-US" altLang="zh-CN" sz="1400" dirty="0"/>
          </a:p>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zh-CN" altLang="en-US" sz="1400" dirty="0"/>
              <a:t>到</a:t>
            </a:r>
            <a:r>
              <a:rPr lang="en-US" altLang="zh-CN" sz="1400" dirty="0"/>
              <a:t>2025</a:t>
            </a:r>
            <a:r>
              <a:rPr lang="zh-CN" altLang="en-US" sz="1400" dirty="0"/>
              <a:t>年，全国至少</a:t>
            </a:r>
            <a:r>
              <a:rPr lang="en-US" altLang="zh-CN" sz="1400" dirty="0"/>
              <a:t>1000</a:t>
            </a:r>
            <a:r>
              <a:rPr lang="zh-CN" altLang="en-US" sz="1400" dirty="0"/>
              <a:t>家县医院达到三级医院医疗服务能力水平，发挥 县域医疗中心作用。 （</a:t>
            </a:r>
            <a:r>
              <a:rPr lang="en-US" altLang="zh-CN" sz="1400" dirty="0"/>
              <a:t>2021</a:t>
            </a:r>
            <a:r>
              <a:rPr lang="zh-CN" altLang="en-US" sz="1400" dirty="0"/>
              <a:t>年</a:t>
            </a:r>
            <a:r>
              <a:rPr lang="en-US" altLang="zh-CN" sz="1400" dirty="0"/>
              <a:t>10</a:t>
            </a:r>
            <a:r>
              <a:rPr lang="zh-CN" altLang="en-US" sz="1400" dirty="0"/>
              <a:t>月卫建委，千县工程）</a:t>
            </a:r>
            <a:endParaRPr lang="zh-CN" altLang="en-US" sz="1400" noProof="0" dirty="0">
              <a:ln>
                <a:noFill/>
              </a:ln>
              <a:solidFill>
                <a:srgbClr val="292929"/>
              </a:solidFill>
              <a:effectLst/>
              <a:uLnTx/>
              <a:uFillTx/>
              <a:latin typeface="+mn-ea"/>
              <a:cs typeface="+mj-cs"/>
              <a:sym typeface="+mn-ea"/>
            </a:endParaRPr>
          </a:p>
        </p:txBody>
      </p:sp>
      <p:pic>
        <p:nvPicPr>
          <p:cNvPr id="5" name="图片 4">
            <a:extLst>
              <a:ext uri="{FF2B5EF4-FFF2-40B4-BE49-F238E27FC236}">
                <a16:creationId xmlns:a16="http://schemas.microsoft.com/office/drawing/2014/main" id="{8E2DE59E-3CCE-4821-BEC8-F99092FE7D08}"/>
              </a:ext>
            </a:extLst>
          </p:cNvPr>
          <p:cNvPicPr>
            <a:picLocks noChangeAspect="1"/>
          </p:cNvPicPr>
          <p:nvPr/>
        </p:nvPicPr>
        <p:blipFill>
          <a:blip r:embed="rId3"/>
          <a:stretch>
            <a:fillRect/>
          </a:stretch>
        </p:blipFill>
        <p:spPr>
          <a:xfrm>
            <a:off x="102870" y="2718307"/>
            <a:ext cx="4340557" cy="3534540"/>
          </a:xfrm>
          <a:prstGeom prst="rect">
            <a:avLst/>
          </a:prstGeom>
        </p:spPr>
      </p:pic>
      <p:pic>
        <p:nvPicPr>
          <p:cNvPr id="4" name="图片 3">
            <a:extLst>
              <a:ext uri="{FF2B5EF4-FFF2-40B4-BE49-F238E27FC236}">
                <a16:creationId xmlns:a16="http://schemas.microsoft.com/office/drawing/2014/main" id="{24437174-7979-4C0C-9D8C-994046E022DE}"/>
              </a:ext>
            </a:extLst>
          </p:cNvPr>
          <p:cNvPicPr>
            <a:picLocks noChangeAspect="1"/>
          </p:cNvPicPr>
          <p:nvPr/>
        </p:nvPicPr>
        <p:blipFill>
          <a:blip r:embed="rId4"/>
          <a:stretch>
            <a:fillRect/>
          </a:stretch>
        </p:blipFill>
        <p:spPr>
          <a:xfrm>
            <a:off x="4757737" y="2774185"/>
            <a:ext cx="7237987" cy="3534539"/>
          </a:xfrm>
          <a:prstGeom prst="rect">
            <a:avLst/>
          </a:prstGeom>
        </p:spPr>
      </p:pic>
    </p:spTree>
    <p:extLst>
      <p:ext uri="{BB962C8B-B14F-4D97-AF65-F5344CB8AC3E}">
        <p14:creationId xmlns:p14="http://schemas.microsoft.com/office/powerpoint/2010/main" val="1717983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9505" y="289560"/>
            <a:ext cx="8100695" cy="551180"/>
          </a:xfrm>
        </p:spPr>
        <p:txBody>
          <a:bodyPr>
            <a:normAutofit/>
          </a:bodyPr>
          <a:lstStyle/>
          <a:p>
            <a:r>
              <a:rPr lang="zh-CN" altLang="en-US" sz="2400" dirty="0"/>
              <a:t>医保集采力度降低</a:t>
            </a:r>
          </a:p>
        </p:txBody>
      </p:sp>
      <p:sp>
        <p:nvSpPr>
          <p:cNvPr id="11" name="文本框 10"/>
          <p:cNvSpPr txBox="1"/>
          <p:nvPr/>
        </p:nvSpPr>
        <p:spPr>
          <a:xfrm>
            <a:off x="2134870" y="6602730"/>
            <a:ext cx="2846705" cy="213360"/>
          </a:xfrm>
          <a:prstGeom prst="rect">
            <a:avLst/>
          </a:prstGeom>
        </p:spPr>
        <p:txBody>
          <a:bodyPr vert="horz" lIns="91440" tIns="45720" rIns="91440" bIns="45720" rtlCol="0" anchor="ctr">
            <a:normAutofit fontScale="25000" lnSpcReduction="20000"/>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4000" b="0" i="0" u="none" strike="noStrike" kern="1200" cap="none" spc="0" normalizeH="0" baseline="0" noProof="0" dirty="0">
                <a:ln>
                  <a:noFill/>
                </a:ln>
                <a:solidFill>
                  <a:srgbClr val="292929"/>
                </a:solidFill>
                <a:effectLst/>
                <a:uLnTx/>
                <a:uFillTx/>
                <a:latin typeface="+mj-lt"/>
                <a:ea typeface="+mj-ea"/>
                <a:cs typeface="+mj-cs"/>
              </a:rPr>
              <a:t>数据来源：公开信息，</a:t>
            </a:r>
            <a:r>
              <a:rPr kumimoji="0" lang="en-US" altLang="zh-CN" sz="4000" b="0" i="0" u="none" strike="noStrike" kern="1200" cap="none" spc="0" normalizeH="0" baseline="0" noProof="0" dirty="0">
                <a:ln>
                  <a:noFill/>
                </a:ln>
                <a:solidFill>
                  <a:srgbClr val="292929"/>
                </a:solidFill>
                <a:effectLst/>
                <a:uLnTx/>
                <a:uFillTx/>
                <a:latin typeface="+mj-lt"/>
                <a:ea typeface="+mj-ea"/>
                <a:cs typeface="+mj-cs"/>
              </a:rPr>
              <a:t>WIND</a:t>
            </a:r>
            <a:endParaRPr kumimoji="0" lang="zh-CN" altLang="en-US" sz="4000" b="0" i="0" u="none" strike="noStrike" kern="1200" cap="none" spc="0" normalizeH="0" baseline="0" noProof="0" dirty="0">
              <a:ln>
                <a:noFill/>
              </a:ln>
              <a:solidFill>
                <a:srgbClr val="292929"/>
              </a:solidFill>
              <a:effectLst/>
              <a:uLnTx/>
              <a:uFillTx/>
              <a:latin typeface="+mj-lt"/>
              <a:ea typeface="+mj-ea"/>
              <a:cs typeface="+mj-cs"/>
            </a:endParaRPr>
          </a:p>
        </p:txBody>
      </p:sp>
      <p:sp>
        <p:nvSpPr>
          <p:cNvPr id="10" name="文本框 9"/>
          <p:cNvSpPr txBox="1"/>
          <p:nvPr/>
        </p:nvSpPr>
        <p:spPr>
          <a:xfrm>
            <a:off x="225266" y="1382912"/>
            <a:ext cx="5431155" cy="975995"/>
          </a:xfrm>
          <a:prstGeom prst="rect">
            <a:avLst/>
          </a:prstGeom>
        </p:spPr>
        <p:txBody>
          <a:bodyPr vert="horz" wrap="square" lIns="91440" tIns="45720" rIns="91440" bIns="45720" rtlCol="0" anchor="ctr">
            <a:noAutofit/>
          </a:bodyPr>
          <a:lstStyle/>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zh-CN" altLang="en-US" sz="1400" dirty="0"/>
              <a:t>从 </a:t>
            </a:r>
            <a:r>
              <a:rPr lang="en-US" altLang="zh-CN" sz="1400" dirty="0"/>
              <a:t>2018 </a:t>
            </a:r>
            <a:r>
              <a:rPr lang="zh-CN" altLang="en-US" sz="1400" dirty="0"/>
              <a:t>年至今已有 </a:t>
            </a:r>
            <a:r>
              <a:rPr lang="en-US" altLang="zh-CN" sz="1400" dirty="0"/>
              <a:t>294 </a:t>
            </a:r>
            <a:r>
              <a:rPr lang="zh-CN" altLang="en-US" sz="1400" dirty="0"/>
              <a:t>个品种被纳入国家集采，集采降价幅度趋于稳定，其引发 的行业集中度提升等积极作用有望逐步显现。其中，价格方面，国家集采的平均降幅从</a:t>
            </a:r>
            <a:r>
              <a:rPr lang="en-US" altLang="zh-CN" sz="1400" dirty="0"/>
              <a:t>2018</a:t>
            </a:r>
            <a:r>
              <a:rPr lang="zh-CN" altLang="en-US" sz="1400" dirty="0"/>
              <a:t>年“</a:t>
            </a:r>
            <a:r>
              <a:rPr lang="en-US" altLang="zh-CN" sz="1400" dirty="0"/>
              <a:t>4+7 </a:t>
            </a:r>
            <a:r>
              <a:rPr lang="zh-CN" altLang="en-US" sz="1400" dirty="0"/>
              <a:t>带量采购”的</a:t>
            </a:r>
            <a:r>
              <a:rPr lang="en-US" altLang="zh-CN" sz="1400" dirty="0"/>
              <a:t>-52%</a:t>
            </a:r>
            <a:r>
              <a:rPr lang="zh-CN" altLang="en-US" sz="1400" dirty="0"/>
              <a:t>稳步下降至“第七批集采” 的</a:t>
            </a:r>
            <a:r>
              <a:rPr lang="en-US" altLang="zh-CN" sz="1400" dirty="0"/>
              <a:t>-48%</a:t>
            </a:r>
            <a:r>
              <a:rPr lang="zh-CN" altLang="en-US" sz="1400" dirty="0"/>
              <a:t>，各厂家报价回归理性，国家集采降幅预期有望趋于稳定。</a:t>
            </a:r>
            <a:endParaRPr lang="zh-CN" altLang="en-US" sz="1400" noProof="0" dirty="0">
              <a:ln>
                <a:noFill/>
              </a:ln>
              <a:solidFill>
                <a:srgbClr val="292929"/>
              </a:solidFill>
              <a:effectLst/>
              <a:uLnTx/>
              <a:uFillTx/>
              <a:latin typeface="+mn-ea"/>
              <a:cs typeface="+mj-cs"/>
              <a:sym typeface="+mn-ea"/>
            </a:endParaRPr>
          </a:p>
        </p:txBody>
      </p:sp>
      <p:sp>
        <p:nvSpPr>
          <p:cNvPr id="12" name="文本框 11">
            <a:extLst>
              <a:ext uri="{FF2B5EF4-FFF2-40B4-BE49-F238E27FC236}">
                <a16:creationId xmlns:a16="http://schemas.microsoft.com/office/drawing/2014/main" id="{EE9C7004-ED27-45E9-B801-C476B73C11C2}"/>
              </a:ext>
            </a:extLst>
          </p:cNvPr>
          <p:cNvSpPr txBox="1"/>
          <p:nvPr/>
        </p:nvSpPr>
        <p:spPr>
          <a:xfrm>
            <a:off x="119063" y="2901080"/>
            <a:ext cx="4164330" cy="478790"/>
          </a:xfrm>
          <a:prstGeom prst="rect">
            <a:avLst/>
          </a:prstGeom>
        </p:spPr>
        <p:txBody>
          <a:bodyPr vert="horz" lIns="91440" tIns="45720" rIns="91440" bIns="45720" rtlCol="0" anchor="ctr">
            <a:normAutofit/>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rPr>
              <a:t>图：</a:t>
            </a:r>
            <a:r>
              <a:rPr lang="zh-CN" altLang="en-US" sz="1600" dirty="0">
                <a:solidFill>
                  <a:srgbClr val="292929"/>
                </a:solidFill>
                <a:latin typeface="微软雅黑" panose="020B0503020204020204" charset="-122"/>
                <a:ea typeface="微软雅黑" panose="020B0503020204020204" charset="-122"/>
                <a:cs typeface="微软雅黑" panose="020B0503020204020204" charset="-122"/>
              </a:rPr>
              <a:t>集采降价幅度逐渐缩小</a:t>
            </a:r>
            <a:endPar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endParaRPr>
          </a:p>
        </p:txBody>
      </p:sp>
      <p:pic>
        <p:nvPicPr>
          <p:cNvPr id="5" name="图片 4">
            <a:extLst>
              <a:ext uri="{FF2B5EF4-FFF2-40B4-BE49-F238E27FC236}">
                <a16:creationId xmlns:a16="http://schemas.microsoft.com/office/drawing/2014/main" id="{006CF379-389E-40CD-80AD-953EDF8465A3}"/>
              </a:ext>
            </a:extLst>
          </p:cNvPr>
          <p:cNvPicPr>
            <a:picLocks noChangeAspect="1"/>
          </p:cNvPicPr>
          <p:nvPr/>
        </p:nvPicPr>
        <p:blipFill>
          <a:blip r:embed="rId3"/>
          <a:stretch>
            <a:fillRect/>
          </a:stretch>
        </p:blipFill>
        <p:spPr>
          <a:xfrm>
            <a:off x="119063" y="3478130"/>
            <a:ext cx="5643562" cy="3337960"/>
          </a:xfrm>
          <a:prstGeom prst="rect">
            <a:avLst/>
          </a:prstGeom>
        </p:spPr>
      </p:pic>
      <p:pic>
        <p:nvPicPr>
          <p:cNvPr id="9" name="图片 8">
            <a:extLst>
              <a:ext uri="{FF2B5EF4-FFF2-40B4-BE49-F238E27FC236}">
                <a16:creationId xmlns:a16="http://schemas.microsoft.com/office/drawing/2014/main" id="{D719286D-A89D-483E-8DE7-BD0947C38365}"/>
              </a:ext>
            </a:extLst>
          </p:cNvPr>
          <p:cNvPicPr>
            <a:picLocks noChangeAspect="1"/>
          </p:cNvPicPr>
          <p:nvPr/>
        </p:nvPicPr>
        <p:blipFill>
          <a:blip r:embed="rId4"/>
          <a:stretch>
            <a:fillRect/>
          </a:stretch>
        </p:blipFill>
        <p:spPr>
          <a:xfrm>
            <a:off x="5972176" y="1143001"/>
            <a:ext cx="6219824" cy="5425440"/>
          </a:xfrm>
          <a:prstGeom prst="rect">
            <a:avLst/>
          </a:prstGeom>
        </p:spPr>
      </p:pic>
      <p:sp>
        <p:nvSpPr>
          <p:cNvPr id="15" name="文本框 14">
            <a:extLst>
              <a:ext uri="{FF2B5EF4-FFF2-40B4-BE49-F238E27FC236}">
                <a16:creationId xmlns:a16="http://schemas.microsoft.com/office/drawing/2014/main" id="{5041DBF0-0B6D-4BC2-A3EC-02A242B69F35}"/>
              </a:ext>
            </a:extLst>
          </p:cNvPr>
          <p:cNvSpPr txBox="1"/>
          <p:nvPr/>
        </p:nvSpPr>
        <p:spPr>
          <a:xfrm>
            <a:off x="5978844" y="664211"/>
            <a:ext cx="4164330" cy="478790"/>
          </a:xfrm>
          <a:prstGeom prst="rect">
            <a:avLst/>
          </a:prstGeom>
        </p:spPr>
        <p:txBody>
          <a:bodyPr vert="horz" lIns="91440" tIns="45720" rIns="91440" bIns="45720" rtlCol="0" anchor="ctr">
            <a:normAutofit/>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rPr>
              <a:t>图：近期集采相关政策</a:t>
            </a:r>
          </a:p>
        </p:txBody>
      </p:sp>
    </p:spTree>
    <p:extLst>
      <p:ext uri="{BB962C8B-B14F-4D97-AF65-F5344CB8AC3E}">
        <p14:creationId xmlns:p14="http://schemas.microsoft.com/office/powerpoint/2010/main" val="4237791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9505" y="289560"/>
            <a:ext cx="8100695" cy="551180"/>
          </a:xfrm>
        </p:spPr>
        <p:txBody>
          <a:bodyPr>
            <a:normAutofit/>
          </a:bodyPr>
          <a:lstStyle/>
          <a:p>
            <a:r>
              <a:rPr lang="zh-CN" altLang="en-US" sz="2400" dirty="0"/>
              <a:t>总诊疗人次预期恢复</a:t>
            </a:r>
          </a:p>
        </p:txBody>
      </p:sp>
      <p:sp>
        <p:nvSpPr>
          <p:cNvPr id="11" name="文本框 10"/>
          <p:cNvSpPr txBox="1"/>
          <p:nvPr/>
        </p:nvSpPr>
        <p:spPr>
          <a:xfrm>
            <a:off x="2134870" y="6602730"/>
            <a:ext cx="2846705" cy="213360"/>
          </a:xfrm>
          <a:prstGeom prst="rect">
            <a:avLst/>
          </a:prstGeom>
        </p:spPr>
        <p:txBody>
          <a:bodyPr vert="horz" lIns="91440" tIns="45720" rIns="91440" bIns="45720" rtlCol="0" anchor="ctr">
            <a:normAutofit fontScale="25000" lnSpcReduction="20000"/>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4000" b="0" i="0" u="none" strike="noStrike" kern="1200" cap="none" spc="0" normalizeH="0" baseline="0" noProof="0" dirty="0">
                <a:ln>
                  <a:noFill/>
                </a:ln>
                <a:solidFill>
                  <a:srgbClr val="292929"/>
                </a:solidFill>
                <a:effectLst/>
                <a:uLnTx/>
                <a:uFillTx/>
                <a:latin typeface="+mj-lt"/>
                <a:ea typeface="+mj-ea"/>
                <a:cs typeface="+mj-cs"/>
              </a:rPr>
              <a:t>数据来源：</a:t>
            </a:r>
            <a:r>
              <a:rPr lang="zh-CN" altLang="en-US" sz="4000" dirty="0">
                <a:solidFill>
                  <a:srgbClr val="292929"/>
                </a:solidFill>
                <a:latin typeface="+mj-lt"/>
                <a:ea typeface="+mj-ea"/>
                <a:cs typeface="+mj-cs"/>
              </a:rPr>
              <a:t>国家医保局</a:t>
            </a:r>
            <a:r>
              <a:rPr kumimoji="0" lang="zh-CN" altLang="en-US" sz="4000" b="0" i="0" u="none" strike="noStrike" kern="1200" cap="none" spc="0" normalizeH="0" baseline="0" noProof="0" dirty="0">
                <a:ln>
                  <a:noFill/>
                </a:ln>
                <a:solidFill>
                  <a:srgbClr val="292929"/>
                </a:solidFill>
                <a:effectLst/>
                <a:uLnTx/>
                <a:uFillTx/>
                <a:latin typeface="+mj-lt"/>
                <a:ea typeface="+mj-ea"/>
                <a:cs typeface="+mj-cs"/>
              </a:rPr>
              <a:t>，天风证券，</a:t>
            </a:r>
            <a:r>
              <a:rPr kumimoji="0" lang="en-US" altLang="zh-CN" sz="4000" b="0" i="0" u="none" strike="noStrike" kern="1200" cap="none" spc="0" normalizeH="0" baseline="0" noProof="0" dirty="0">
                <a:ln>
                  <a:noFill/>
                </a:ln>
                <a:solidFill>
                  <a:srgbClr val="292929"/>
                </a:solidFill>
                <a:effectLst/>
                <a:uLnTx/>
                <a:uFillTx/>
                <a:latin typeface="+mj-lt"/>
                <a:ea typeface="+mj-ea"/>
                <a:cs typeface="+mj-cs"/>
              </a:rPr>
              <a:t>WIND</a:t>
            </a:r>
            <a:endParaRPr kumimoji="0" lang="zh-CN" altLang="en-US" sz="4000" b="0" i="0" u="none" strike="noStrike" kern="1200" cap="none" spc="0" normalizeH="0" baseline="0" noProof="0" dirty="0">
              <a:ln>
                <a:noFill/>
              </a:ln>
              <a:solidFill>
                <a:srgbClr val="292929"/>
              </a:solidFill>
              <a:effectLst/>
              <a:uLnTx/>
              <a:uFillTx/>
              <a:latin typeface="+mj-lt"/>
              <a:ea typeface="+mj-ea"/>
              <a:cs typeface="+mj-cs"/>
            </a:endParaRPr>
          </a:p>
        </p:txBody>
      </p:sp>
      <p:sp>
        <p:nvSpPr>
          <p:cNvPr id="10" name="文本框 9"/>
          <p:cNvSpPr txBox="1"/>
          <p:nvPr/>
        </p:nvSpPr>
        <p:spPr>
          <a:xfrm>
            <a:off x="331470" y="1049021"/>
            <a:ext cx="11128375" cy="975995"/>
          </a:xfrm>
          <a:prstGeom prst="rect">
            <a:avLst/>
          </a:prstGeom>
        </p:spPr>
        <p:txBody>
          <a:bodyPr vert="horz" wrap="square" lIns="91440" tIns="45720" rIns="91440" bIns="45720" rtlCol="0" anchor="ctr">
            <a:noAutofit/>
          </a:bodyPr>
          <a:lstStyle/>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en-US" altLang="zh-CN" sz="1400" dirty="0"/>
              <a:t>2020</a:t>
            </a:r>
            <a:r>
              <a:rPr lang="zh-CN" altLang="en-US" sz="1400" dirty="0"/>
              <a:t>年疫情以来，由于人员流动的管控导致异地就医下滑，全国医疗机构诊疗人次数在</a:t>
            </a:r>
            <a:r>
              <a:rPr lang="en-US" altLang="zh-CN" sz="1400" dirty="0"/>
              <a:t>20</a:t>
            </a:r>
            <a:r>
              <a:rPr lang="zh-CN" altLang="en-US" sz="1400" dirty="0"/>
              <a:t>年</a:t>
            </a:r>
            <a:r>
              <a:rPr lang="en-US" altLang="zh-CN" sz="1400" dirty="0"/>
              <a:t>-22</a:t>
            </a:r>
            <a:r>
              <a:rPr lang="zh-CN" altLang="en-US" sz="1400" dirty="0"/>
              <a:t>年三年间仅为</a:t>
            </a:r>
            <a:r>
              <a:rPr lang="en-US" altLang="zh-CN" sz="1400" dirty="0"/>
              <a:t>2019</a:t>
            </a:r>
            <a:r>
              <a:rPr lang="zh-CN" altLang="en-US" sz="1400" dirty="0"/>
              <a:t>年同期</a:t>
            </a:r>
            <a:r>
              <a:rPr lang="en-US" altLang="zh-CN" sz="1400" dirty="0"/>
              <a:t>85%</a:t>
            </a:r>
            <a:r>
              <a:rPr lang="zh-CN" altLang="en-US" sz="1400" dirty="0"/>
              <a:t>左右。</a:t>
            </a:r>
            <a:endParaRPr lang="en-US" altLang="zh-CN" sz="1400" dirty="0"/>
          </a:p>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zh-CN" altLang="en-US" sz="1400" noProof="0" dirty="0">
                <a:ln>
                  <a:noFill/>
                </a:ln>
                <a:solidFill>
                  <a:srgbClr val="292929"/>
                </a:solidFill>
                <a:effectLst/>
                <a:uLnTx/>
                <a:uFillTx/>
                <a:latin typeface="+mn-ea"/>
                <a:cs typeface="+mj-cs"/>
                <a:sym typeface="+mn-ea"/>
              </a:rPr>
              <a:t>考虑到人口老龄化的发展，理论上每年诊疗人次数会有小幅增长，而这部分需求被推迟了。但伴随医疗新基建，城市和县域三级医院的建设，以及人员流动的恢复，</a:t>
            </a:r>
            <a:r>
              <a:rPr lang="en-US" altLang="zh-CN" sz="1400" noProof="0" dirty="0">
                <a:ln>
                  <a:noFill/>
                </a:ln>
                <a:solidFill>
                  <a:srgbClr val="292929"/>
                </a:solidFill>
                <a:effectLst/>
                <a:uLnTx/>
                <a:uFillTx/>
                <a:latin typeface="+mn-ea"/>
                <a:cs typeface="+mj-cs"/>
                <a:sym typeface="+mn-ea"/>
              </a:rPr>
              <a:t>2023</a:t>
            </a:r>
            <a:r>
              <a:rPr lang="zh-CN" altLang="en-US" sz="1400" noProof="0" dirty="0">
                <a:ln>
                  <a:noFill/>
                </a:ln>
                <a:solidFill>
                  <a:srgbClr val="292929"/>
                </a:solidFill>
                <a:effectLst/>
                <a:uLnTx/>
                <a:uFillTx/>
                <a:latin typeface="+mn-ea"/>
                <a:cs typeface="+mj-cs"/>
                <a:sym typeface="+mn-ea"/>
              </a:rPr>
              <a:t>年就医人数将会迎来反弹。</a:t>
            </a:r>
          </a:p>
        </p:txBody>
      </p:sp>
      <p:pic>
        <p:nvPicPr>
          <p:cNvPr id="4" name="图片 3">
            <a:extLst>
              <a:ext uri="{FF2B5EF4-FFF2-40B4-BE49-F238E27FC236}">
                <a16:creationId xmlns:a16="http://schemas.microsoft.com/office/drawing/2014/main" id="{6C9DA318-3A3E-401D-BAE3-322CE5398EA5}"/>
              </a:ext>
            </a:extLst>
          </p:cNvPr>
          <p:cNvPicPr>
            <a:picLocks noChangeAspect="1"/>
          </p:cNvPicPr>
          <p:nvPr/>
        </p:nvPicPr>
        <p:blipFill>
          <a:blip r:embed="rId3"/>
          <a:stretch>
            <a:fillRect/>
          </a:stretch>
        </p:blipFill>
        <p:spPr>
          <a:xfrm>
            <a:off x="6096000" y="2644140"/>
            <a:ext cx="5969807" cy="4171950"/>
          </a:xfrm>
          <a:prstGeom prst="rect">
            <a:avLst/>
          </a:prstGeom>
        </p:spPr>
      </p:pic>
      <p:pic>
        <p:nvPicPr>
          <p:cNvPr id="7" name="图片 6">
            <a:extLst>
              <a:ext uri="{FF2B5EF4-FFF2-40B4-BE49-F238E27FC236}">
                <a16:creationId xmlns:a16="http://schemas.microsoft.com/office/drawing/2014/main" id="{905FF0CE-62A0-4A22-BDAD-CE5F73D7FBF7}"/>
              </a:ext>
            </a:extLst>
          </p:cNvPr>
          <p:cNvPicPr>
            <a:picLocks noChangeAspect="1"/>
          </p:cNvPicPr>
          <p:nvPr/>
        </p:nvPicPr>
        <p:blipFill>
          <a:blip r:embed="rId4"/>
          <a:stretch>
            <a:fillRect/>
          </a:stretch>
        </p:blipFill>
        <p:spPr>
          <a:xfrm>
            <a:off x="47307" y="2763274"/>
            <a:ext cx="5848350" cy="3805166"/>
          </a:xfrm>
          <a:prstGeom prst="rect">
            <a:avLst/>
          </a:prstGeom>
        </p:spPr>
      </p:pic>
      <p:sp>
        <p:nvSpPr>
          <p:cNvPr id="12" name="文本框 11">
            <a:extLst>
              <a:ext uri="{FF2B5EF4-FFF2-40B4-BE49-F238E27FC236}">
                <a16:creationId xmlns:a16="http://schemas.microsoft.com/office/drawing/2014/main" id="{EE9C7004-ED27-45E9-B801-C476B73C11C2}"/>
              </a:ext>
            </a:extLst>
          </p:cNvPr>
          <p:cNvSpPr txBox="1"/>
          <p:nvPr/>
        </p:nvSpPr>
        <p:spPr>
          <a:xfrm>
            <a:off x="6597531" y="2154750"/>
            <a:ext cx="4164330" cy="478790"/>
          </a:xfrm>
          <a:prstGeom prst="rect">
            <a:avLst/>
          </a:prstGeom>
        </p:spPr>
        <p:txBody>
          <a:bodyPr vert="horz" lIns="91440" tIns="45720" rIns="91440" bIns="45720" rtlCol="0" anchor="ctr">
            <a:normAutofit/>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rPr>
              <a:t>图：全国总诊疗人次数</a:t>
            </a:r>
          </a:p>
        </p:txBody>
      </p:sp>
      <p:sp>
        <p:nvSpPr>
          <p:cNvPr id="13" name="文本框 12">
            <a:extLst>
              <a:ext uri="{FF2B5EF4-FFF2-40B4-BE49-F238E27FC236}">
                <a16:creationId xmlns:a16="http://schemas.microsoft.com/office/drawing/2014/main" id="{4A23893E-ABD3-4EA9-825A-0192BB769657}"/>
              </a:ext>
            </a:extLst>
          </p:cNvPr>
          <p:cNvSpPr txBox="1"/>
          <p:nvPr/>
        </p:nvSpPr>
        <p:spPr>
          <a:xfrm>
            <a:off x="182272" y="2205939"/>
            <a:ext cx="4164330" cy="478790"/>
          </a:xfrm>
          <a:prstGeom prst="rect">
            <a:avLst/>
          </a:prstGeom>
        </p:spPr>
        <p:txBody>
          <a:bodyPr vert="horz" lIns="91440" tIns="45720" rIns="91440" bIns="45720" rtlCol="0" anchor="ctr">
            <a:normAutofit/>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rPr>
              <a:t>图：</a:t>
            </a:r>
            <a:r>
              <a:rPr lang="zh-CN" altLang="en-US" sz="1600" dirty="0">
                <a:solidFill>
                  <a:srgbClr val="292929"/>
                </a:solidFill>
                <a:latin typeface="微软雅黑" panose="020B0503020204020204" charset="-122"/>
                <a:ea typeface="微软雅黑" panose="020B0503020204020204" charset="-122"/>
                <a:cs typeface="微软雅黑" panose="020B0503020204020204" charset="-122"/>
              </a:rPr>
              <a:t>异地就医住院人数变化</a:t>
            </a:r>
            <a:endPar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130978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BB83013-6CC6-412B-9B09-C73A4501A79D}"/>
              </a:ext>
            </a:extLst>
          </p:cNvPr>
          <p:cNvPicPr>
            <a:picLocks noChangeAspect="1"/>
          </p:cNvPicPr>
          <p:nvPr/>
        </p:nvPicPr>
        <p:blipFill>
          <a:blip r:embed="rId3"/>
          <a:stretch>
            <a:fillRect/>
          </a:stretch>
        </p:blipFill>
        <p:spPr>
          <a:xfrm>
            <a:off x="438150" y="1933574"/>
            <a:ext cx="11182350" cy="4924425"/>
          </a:xfrm>
          <a:prstGeom prst="rect">
            <a:avLst/>
          </a:prstGeom>
        </p:spPr>
      </p:pic>
      <p:sp>
        <p:nvSpPr>
          <p:cNvPr id="2" name="标题 1"/>
          <p:cNvSpPr>
            <a:spLocks noGrp="1"/>
          </p:cNvSpPr>
          <p:nvPr>
            <p:ph type="title"/>
          </p:nvPr>
        </p:nvSpPr>
        <p:spPr>
          <a:xfrm>
            <a:off x="1119505" y="247650"/>
            <a:ext cx="8100695" cy="551180"/>
          </a:xfrm>
        </p:spPr>
        <p:txBody>
          <a:bodyPr>
            <a:normAutofit/>
          </a:bodyPr>
          <a:lstStyle/>
          <a:p>
            <a:r>
              <a:rPr lang="zh-CN" altLang="en-US" sz="2400" dirty="0"/>
              <a:t>底线思维</a:t>
            </a:r>
          </a:p>
        </p:txBody>
      </p:sp>
      <p:sp>
        <p:nvSpPr>
          <p:cNvPr id="11" name="文本框 10"/>
          <p:cNvSpPr txBox="1"/>
          <p:nvPr/>
        </p:nvSpPr>
        <p:spPr>
          <a:xfrm>
            <a:off x="2134870" y="6602730"/>
            <a:ext cx="2846705" cy="213360"/>
          </a:xfrm>
          <a:prstGeom prst="rect">
            <a:avLst/>
          </a:prstGeom>
        </p:spPr>
        <p:txBody>
          <a:bodyPr vert="horz" lIns="91440" tIns="45720" rIns="91440" bIns="45720" rtlCol="0" anchor="ctr">
            <a:normAutofit fontScale="25000" lnSpcReduction="20000"/>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4000" b="0" i="0" u="none" strike="noStrike" kern="1200" cap="none" spc="0" normalizeH="0" baseline="0" noProof="0" dirty="0">
                <a:ln>
                  <a:noFill/>
                </a:ln>
                <a:solidFill>
                  <a:srgbClr val="292929"/>
                </a:solidFill>
                <a:effectLst/>
                <a:uLnTx/>
                <a:uFillTx/>
                <a:latin typeface="+mj-lt"/>
                <a:ea typeface="+mj-ea"/>
                <a:cs typeface="+mj-cs"/>
              </a:rPr>
              <a:t>数据来源：</a:t>
            </a:r>
            <a:r>
              <a:rPr kumimoji="0" lang="en-US" altLang="zh-CN" sz="4000" b="0" i="0" u="none" strike="noStrike" kern="1200" cap="none" spc="0" normalizeH="0" baseline="0" noProof="0" dirty="0">
                <a:ln>
                  <a:noFill/>
                </a:ln>
                <a:solidFill>
                  <a:srgbClr val="292929"/>
                </a:solidFill>
                <a:effectLst/>
                <a:uLnTx/>
                <a:uFillTx/>
                <a:latin typeface="+mj-lt"/>
                <a:ea typeface="+mj-ea"/>
                <a:cs typeface="+mj-cs"/>
              </a:rPr>
              <a:t>WIND</a:t>
            </a:r>
            <a:r>
              <a:rPr kumimoji="0" lang="zh-CN" altLang="en-US" sz="4000" b="0" i="0" u="none" strike="noStrike" kern="1200" cap="none" spc="0" normalizeH="0" baseline="0" noProof="0" dirty="0">
                <a:ln>
                  <a:noFill/>
                </a:ln>
                <a:solidFill>
                  <a:srgbClr val="292929"/>
                </a:solidFill>
                <a:effectLst/>
                <a:uLnTx/>
                <a:uFillTx/>
                <a:latin typeface="+mj-lt"/>
                <a:ea typeface="+mj-ea"/>
                <a:cs typeface="+mj-cs"/>
              </a:rPr>
              <a:t>，天弘基金</a:t>
            </a:r>
          </a:p>
        </p:txBody>
      </p:sp>
      <p:sp>
        <p:nvSpPr>
          <p:cNvPr id="7" name="文本框 6"/>
          <p:cNvSpPr txBox="1"/>
          <p:nvPr/>
        </p:nvSpPr>
        <p:spPr>
          <a:xfrm>
            <a:off x="344170" y="807085"/>
            <a:ext cx="11606530" cy="975995"/>
          </a:xfrm>
          <a:prstGeom prst="rect">
            <a:avLst/>
          </a:prstGeom>
        </p:spPr>
        <p:txBody>
          <a:bodyPr vert="horz" wrap="square" lIns="91440" tIns="45720" rIns="91440" bIns="45720" rtlCol="0" anchor="ctr">
            <a:noAutofit/>
          </a:bodyPr>
          <a:lstStyle/>
          <a:p>
            <a:pPr marL="342900" marR="0" indent="-342900" algn="l" defTabSz="914400" rtl="0" eaLnBrk="1" fontAlgn="auto" latinLnBrk="0" hangingPunct="1">
              <a:lnSpc>
                <a:spcPct val="150000"/>
              </a:lnSpc>
              <a:spcBef>
                <a:spcPct val="0"/>
              </a:spcBef>
              <a:spcAft>
                <a:spcPts val="0"/>
              </a:spcAft>
              <a:buClrTx/>
              <a:buSzTx/>
              <a:buFont typeface="Wingdings" panose="05000000000000000000" pitchFamily="2" charset="2"/>
              <a:buChar char="Ø"/>
            </a:pPr>
            <a:r>
              <a:rPr lang="en-US" altLang="zh-CN" sz="1600" b="1" dirty="0">
                <a:solidFill>
                  <a:srgbClr val="292929"/>
                </a:solidFill>
                <a:latin typeface="+mn-ea"/>
                <a:cs typeface="+mj-cs"/>
                <a:sym typeface="+mn-ea"/>
              </a:rPr>
              <a:t>10</a:t>
            </a:r>
            <a:r>
              <a:rPr lang="zh-CN" altLang="en-US" sz="1600" b="1" dirty="0">
                <a:solidFill>
                  <a:srgbClr val="292929"/>
                </a:solidFill>
                <a:latin typeface="+mn-ea"/>
                <a:cs typeface="+mj-cs"/>
                <a:sym typeface="+mn-ea"/>
              </a:rPr>
              <a:t>月以来的三个低点：</a:t>
            </a:r>
            <a:r>
              <a:rPr lang="en-US" altLang="zh-CN" sz="1600" b="1" dirty="0">
                <a:solidFill>
                  <a:srgbClr val="292929"/>
                </a:solidFill>
                <a:latin typeface="+mn-ea"/>
                <a:cs typeface="+mj-cs"/>
                <a:sym typeface="+mn-ea"/>
              </a:rPr>
              <a:t>10</a:t>
            </a:r>
            <a:r>
              <a:rPr lang="zh-CN" altLang="en-US" sz="1600" b="1" dirty="0">
                <a:solidFill>
                  <a:srgbClr val="292929"/>
                </a:solidFill>
                <a:latin typeface="+mn-ea"/>
                <a:cs typeface="+mj-cs"/>
                <a:sym typeface="+mn-ea"/>
              </a:rPr>
              <a:t>月</a:t>
            </a:r>
            <a:r>
              <a:rPr lang="en-US" altLang="zh-CN" sz="1600" b="1" dirty="0">
                <a:solidFill>
                  <a:srgbClr val="292929"/>
                </a:solidFill>
                <a:latin typeface="+mn-ea"/>
                <a:cs typeface="+mj-cs"/>
                <a:sym typeface="+mn-ea"/>
              </a:rPr>
              <a:t>10</a:t>
            </a:r>
            <a:r>
              <a:rPr lang="zh-CN" altLang="en-US" sz="1600" b="1" dirty="0">
                <a:solidFill>
                  <a:srgbClr val="292929"/>
                </a:solidFill>
                <a:latin typeface="+mn-ea"/>
                <a:cs typeface="+mj-cs"/>
                <a:sym typeface="+mn-ea"/>
              </a:rPr>
              <a:t>日的</a:t>
            </a:r>
            <a:r>
              <a:rPr lang="en-US" altLang="zh-CN" sz="1600" b="1" dirty="0">
                <a:solidFill>
                  <a:srgbClr val="292929"/>
                </a:solidFill>
                <a:latin typeface="+mn-ea"/>
                <a:cs typeface="+mj-cs"/>
                <a:sym typeface="+mn-ea"/>
              </a:rPr>
              <a:t>2230</a:t>
            </a:r>
            <a:r>
              <a:rPr lang="zh-CN" altLang="en-US" sz="1600" b="1" dirty="0">
                <a:solidFill>
                  <a:srgbClr val="292929"/>
                </a:solidFill>
                <a:latin typeface="+mn-ea"/>
                <a:cs typeface="+mj-cs"/>
                <a:sym typeface="+mn-ea"/>
              </a:rPr>
              <a:t>，</a:t>
            </a:r>
            <a:r>
              <a:rPr lang="en-US" altLang="zh-CN" sz="1600" b="1" dirty="0">
                <a:solidFill>
                  <a:srgbClr val="292929"/>
                </a:solidFill>
                <a:latin typeface="+mn-ea"/>
                <a:cs typeface="+mj-cs"/>
                <a:sym typeface="+mn-ea"/>
              </a:rPr>
              <a:t>10</a:t>
            </a:r>
            <a:r>
              <a:rPr lang="zh-CN" altLang="en-US" sz="1600" b="1" dirty="0">
                <a:solidFill>
                  <a:srgbClr val="292929"/>
                </a:solidFill>
                <a:latin typeface="+mn-ea"/>
                <a:cs typeface="+mj-cs"/>
                <a:sym typeface="+mn-ea"/>
              </a:rPr>
              <a:t>月</a:t>
            </a:r>
            <a:r>
              <a:rPr lang="en-US" altLang="zh-CN" sz="1600" b="1" dirty="0">
                <a:solidFill>
                  <a:srgbClr val="292929"/>
                </a:solidFill>
                <a:latin typeface="+mn-ea"/>
                <a:cs typeface="+mj-cs"/>
                <a:sym typeface="+mn-ea"/>
              </a:rPr>
              <a:t>31</a:t>
            </a:r>
            <a:r>
              <a:rPr lang="zh-CN" altLang="en-US" sz="1600" b="1" dirty="0">
                <a:solidFill>
                  <a:srgbClr val="292929"/>
                </a:solidFill>
                <a:latin typeface="+mn-ea"/>
                <a:cs typeface="+mj-cs"/>
                <a:sym typeface="+mn-ea"/>
              </a:rPr>
              <a:t>日的</a:t>
            </a:r>
            <a:r>
              <a:rPr lang="en-US" altLang="zh-CN" sz="1600" b="1" dirty="0">
                <a:solidFill>
                  <a:srgbClr val="292929"/>
                </a:solidFill>
                <a:latin typeface="+mn-ea"/>
                <a:cs typeface="+mj-cs"/>
                <a:sym typeface="+mn-ea"/>
              </a:rPr>
              <a:t>2227</a:t>
            </a:r>
            <a:r>
              <a:rPr lang="zh-CN" altLang="en-US" sz="1600" b="1" dirty="0">
                <a:solidFill>
                  <a:srgbClr val="292929"/>
                </a:solidFill>
                <a:latin typeface="+mn-ea"/>
                <a:cs typeface="+mj-cs"/>
                <a:sym typeface="+mn-ea"/>
              </a:rPr>
              <a:t>，</a:t>
            </a:r>
            <a:r>
              <a:rPr lang="en-US" altLang="zh-CN" sz="1600" b="1" dirty="0">
                <a:solidFill>
                  <a:srgbClr val="292929"/>
                </a:solidFill>
                <a:latin typeface="+mn-ea"/>
                <a:cs typeface="+mj-cs"/>
                <a:sym typeface="+mn-ea"/>
              </a:rPr>
              <a:t>11</a:t>
            </a:r>
            <a:r>
              <a:rPr lang="zh-CN" altLang="en-US" sz="1600" b="1" dirty="0">
                <a:solidFill>
                  <a:srgbClr val="292929"/>
                </a:solidFill>
                <a:latin typeface="+mn-ea"/>
                <a:cs typeface="+mj-cs"/>
                <a:sym typeface="+mn-ea"/>
              </a:rPr>
              <a:t>月</a:t>
            </a:r>
            <a:r>
              <a:rPr lang="en-US" altLang="zh-CN" sz="1600" b="1" dirty="0">
                <a:solidFill>
                  <a:srgbClr val="292929"/>
                </a:solidFill>
                <a:latin typeface="+mn-ea"/>
                <a:cs typeface="+mj-cs"/>
                <a:sym typeface="+mn-ea"/>
              </a:rPr>
              <a:t>28</a:t>
            </a:r>
            <a:r>
              <a:rPr lang="zh-CN" altLang="en-US" sz="1600" b="1" dirty="0">
                <a:solidFill>
                  <a:srgbClr val="292929"/>
                </a:solidFill>
                <a:latin typeface="+mn-ea"/>
                <a:cs typeface="+mj-cs"/>
                <a:sym typeface="+mn-ea"/>
              </a:rPr>
              <a:t>日</a:t>
            </a:r>
            <a:r>
              <a:rPr lang="en-US" altLang="zh-CN" sz="1600" b="1" dirty="0">
                <a:solidFill>
                  <a:srgbClr val="292929"/>
                </a:solidFill>
                <a:latin typeface="+mn-ea"/>
                <a:cs typeface="+mj-cs"/>
                <a:sym typeface="+mn-ea"/>
              </a:rPr>
              <a:t>2261</a:t>
            </a:r>
            <a:r>
              <a:rPr lang="zh-CN" altLang="en-US" sz="1600" b="1" dirty="0">
                <a:solidFill>
                  <a:srgbClr val="292929"/>
                </a:solidFill>
                <a:latin typeface="+mn-ea"/>
                <a:cs typeface="+mj-cs"/>
                <a:sym typeface="+mn-ea"/>
              </a:rPr>
              <a:t>，市场三重底部结构已形成。</a:t>
            </a:r>
            <a:endParaRPr lang="en-US" altLang="zh-CN" sz="1600" b="1" dirty="0">
              <a:solidFill>
                <a:srgbClr val="292929"/>
              </a:solidFill>
              <a:latin typeface="+mn-ea"/>
              <a:cs typeface="+mj-cs"/>
              <a:sym typeface="+mn-ea"/>
            </a:endParaRPr>
          </a:p>
          <a:p>
            <a:pPr marL="342900" marR="0" indent="-342900" algn="l" defTabSz="914400" rtl="0" eaLnBrk="1" fontAlgn="auto" latinLnBrk="0" hangingPunct="1">
              <a:lnSpc>
                <a:spcPct val="150000"/>
              </a:lnSpc>
              <a:spcBef>
                <a:spcPct val="0"/>
              </a:spcBef>
              <a:spcAft>
                <a:spcPts val="0"/>
              </a:spcAft>
              <a:buClrTx/>
              <a:buSzTx/>
              <a:buFont typeface="Wingdings" panose="05000000000000000000" pitchFamily="2" charset="2"/>
              <a:buChar char="Ø"/>
            </a:pPr>
            <a:r>
              <a:rPr lang="zh-CN" altLang="en-US" sz="1600" b="1" dirty="0">
                <a:solidFill>
                  <a:srgbClr val="292929"/>
                </a:solidFill>
                <a:latin typeface="+mn-ea"/>
                <a:cs typeface="+mj-cs"/>
                <a:sym typeface="+mn-ea"/>
              </a:rPr>
              <a:t>展望后市，在国内基本面转好、美联储加息压力缓解预期背景下，即使国内经济仍偏疲弱，市场也会保持横盘震荡走势。确定性较强的板块，有回调即是买点。而一旦需求回暖，市场有望迎来行情。</a:t>
            </a:r>
            <a:endParaRPr lang="en-US" altLang="zh-CN" sz="1600" b="1" dirty="0">
              <a:solidFill>
                <a:srgbClr val="292929"/>
              </a:solidFill>
              <a:latin typeface="+mn-ea"/>
              <a:cs typeface="+mj-cs"/>
              <a:sym typeface="+mn-ea"/>
            </a:endParaRPr>
          </a:p>
        </p:txBody>
      </p:sp>
      <p:sp>
        <p:nvSpPr>
          <p:cNvPr id="14" name="圆角矩形标注 13"/>
          <p:cNvSpPr/>
          <p:nvPr/>
        </p:nvSpPr>
        <p:spPr>
          <a:xfrm>
            <a:off x="935670" y="2432685"/>
            <a:ext cx="3668397" cy="996315"/>
          </a:xfrm>
          <a:prstGeom prst="wedgeRoundRectCallout">
            <a:avLst>
              <a:gd name="adj1" fmla="val 6206"/>
              <a:gd name="adj2" fmla="val 295187"/>
              <a:gd name="adj3" fmla="val 16667"/>
            </a:avLst>
          </a:prstGeom>
          <a:noFill/>
          <a:ln w="28575" cmpd="sng">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4</a:t>
            </a:r>
            <a:r>
              <a:rPr lang="zh-CN" altLang="en-US" sz="1400" dirty="0"/>
              <a:t>月</a:t>
            </a:r>
            <a:r>
              <a:rPr lang="en-US" altLang="zh-CN" sz="1400" dirty="0"/>
              <a:t>27</a:t>
            </a:r>
            <a:r>
              <a:rPr lang="zh-CN" altLang="en-US" sz="1400" dirty="0"/>
              <a:t>日，创业板指数跌至</a:t>
            </a:r>
            <a:r>
              <a:rPr lang="en-US" altLang="zh-CN" sz="1400" dirty="0"/>
              <a:t>2122</a:t>
            </a:r>
            <a:r>
              <a:rPr lang="zh-CN" altLang="en-US" sz="1400" dirty="0"/>
              <a:t>点触底反弹。彼时海外俄乌冲突爆发、人民币兑美元贬值；国内多地工厂停工、线下消费停滞、物流受阻，投资者预期低迷。</a:t>
            </a:r>
          </a:p>
        </p:txBody>
      </p:sp>
      <p:sp>
        <p:nvSpPr>
          <p:cNvPr id="10" name="圆角矩形标注 14">
            <a:extLst>
              <a:ext uri="{FF2B5EF4-FFF2-40B4-BE49-F238E27FC236}">
                <a16:creationId xmlns:a16="http://schemas.microsoft.com/office/drawing/2014/main" id="{5EA84E6F-A9D6-443F-865D-5F03C0265FF2}"/>
              </a:ext>
            </a:extLst>
          </p:cNvPr>
          <p:cNvSpPr/>
          <p:nvPr/>
        </p:nvSpPr>
        <p:spPr>
          <a:xfrm>
            <a:off x="6962776" y="2559685"/>
            <a:ext cx="3668396" cy="869315"/>
          </a:xfrm>
          <a:prstGeom prst="wedgeRoundRectCallout">
            <a:avLst>
              <a:gd name="adj1" fmla="val 8746"/>
              <a:gd name="adj2" fmla="val 306610"/>
              <a:gd name="adj3" fmla="val 16667"/>
            </a:avLst>
          </a:prstGeom>
          <a:noFill/>
          <a:ln w="28575" cmpd="sng">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10</a:t>
            </a:r>
            <a:r>
              <a:rPr lang="zh-CN" altLang="en-US" sz="1400" dirty="0"/>
              <a:t>月</a:t>
            </a:r>
            <a:r>
              <a:rPr lang="en-US" altLang="zh-CN" sz="1400" dirty="0"/>
              <a:t>31</a:t>
            </a:r>
            <a:r>
              <a:rPr lang="zh-CN" altLang="en-US" sz="1400" dirty="0"/>
              <a:t>日，创业板指跌至</a:t>
            </a:r>
            <a:r>
              <a:rPr lang="en-US" altLang="zh-CN" sz="1400" dirty="0"/>
              <a:t>2227</a:t>
            </a:r>
            <a:r>
              <a:rPr lang="zh-CN" altLang="en-US" sz="1400" dirty="0"/>
              <a:t>点接近前期</a:t>
            </a:r>
            <a:r>
              <a:rPr lang="en-US" altLang="zh-CN" sz="1400" dirty="0"/>
              <a:t>4</a:t>
            </a:r>
            <a:r>
              <a:rPr lang="zh-CN" altLang="en-US" sz="1400" dirty="0"/>
              <a:t>月低位，从市场估值、经济基本面等方面看，本轮下跌空间基本到位。随着时间接近</a:t>
            </a:r>
            <a:r>
              <a:rPr lang="en-US" altLang="zh-CN" sz="1400" dirty="0"/>
              <a:t>11</a:t>
            </a:r>
            <a:r>
              <a:rPr lang="zh-CN" altLang="en-US" sz="1400" dirty="0"/>
              <a:t>月，未来向下空间有限。</a:t>
            </a:r>
          </a:p>
        </p:txBody>
      </p:sp>
      <p:sp>
        <p:nvSpPr>
          <p:cNvPr id="6" name="椭圆 5">
            <a:extLst>
              <a:ext uri="{FF2B5EF4-FFF2-40B4-BE49-F238E27FC236}">
                <a16:creationId xmlns:a16="http://schemas.microsoft.com/office/drawing/2014/main" id="{C7AD93AD-EDB8-4DFC-B92A-F3340A5EBDAB}"/>
              </a:ext>
            </a:extLst>
          </p:cNvPr>
          <p:cNvSpPr/>
          <p:nvPr/>
        </p:nvSpPr>
        <p:spPr>
          <a:xfrm>
            <a:off x="7591425" y="5610225"/>
            <a:ext cx="3039747" cy="869315"/>
          </a:xfrm>
          <a:prstGeom prst="ellipse">
            <a:avLst/>
          </a:prstGeom>
          <a:noFill/>
          <a:ln>
            <a:gradFill>
              <a:gsLst>
                <a:gs pos="100000">
                  <a:srgbClr val="FFFF0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31715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3C37D-9884-4010-8545-55670F25838A}"/>
              </a:ext>
            </a:extLst>
          </p:cNvPr>
          <p:cNvSpPr>
            <a:spLocks noGrp="1"/>
          </p:cNvSpPr>
          <p:nvPr>
            <p:ph type="title"/>
          </p:nvPr>
        </p:nvSpPr>
        <p:spPr/>
        <p:txBody>
          <a:bodyPr/>
          <a:lstStyle/>
          <a:p>
            <a:r>
              <a:rPr lang="zh-CN" altLang="en-US" dirty="0"/>
              <a:t>日韩疫情管控放松后的消费情况</a:t>
            </a:r>
          </a:p>
        </p:txBody>
      </p:sp>
      <p:pic>
        <p:nvPicPr>
          <p:cNvPr id="11" name="图片 10">
            <a:extLst>
              <a:ext uri="{FF2B5EF4-FFF2-40B4-BE49-F238E27FC236}">
                <a16:creationId xmlns:a16="http://schemas.microsoft.com/office/drawing/2014/main" id="{8DFD88D9-F46A-4CFA-BD8B-8FF5923321E5}"/>
              </a:ext>
            </a:extLst>
          </p:cNvPr>
          <p:cNvPicPr>
            <a:picLocks noChangeAspect="1"/>
          </p:cNvPicPr>
          <p:nvPr/>
        </p:nvPicPr>
        <p:blipFill>
          <a:blip r:embed="rId2"/>
          <a:stretch>
            <a:fillRect/>
          </a:stretch>
        </p:blipFill>
        <p:spPr>
          <a:xfrm>
            <a:off x="645458" y="3004856"/>
            <a:ext cx="5450542" cy="3134289"/>
          </a:xfrm>
          <a:prstGeom prst="rect">
            <a:avLst/>
          </a:prstGeom>
        </p:spPr>
      </p:pic>
      <p:sp>
        <p:nvSpPr>
          <p:cNvPr id="7" name="文本框 6">
            <a:extLst>
              <a:ext uri="{FF2B5EF4-FFF2-40B4-BE49-F238E27FC236}">
                <a16:creationId xmlns:a16="http://schemas.microsoft.com/office/drawing/2014/main" id="{609C2176-63E2-4148-B337-E6E091D1A8E5}"/>
              </a:ext>
            </a:extLst>
          </p:cNvPr>
          <p:cNvSpPr txBox="1"/>
          <p:nvPr/>
        </p:nvSpPr>
        <p:spPr>
          <a:xfrm>
            <a:off x="301652" y="1152842"/>
            <a:ext cx="7132818" cy="1133158"/>
          </a:xfrm>
          <a:prstGeom prst="rect">
            <a:avLst/>
          </a:prstGeom>
        </p:spPr>
        <p:txBody>
          <a:bodyPr vert="horz" wrap="square" lIns="91440" tIns="45720" rIns="91440" bIns="45720" rtlCol="0" anchor="ctr">
            <a:noAutofit/>
          </a:bodyPr>
          <a:lstStyle/>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en-US" altLang="zh-CN" sz="1400" dirty="0"/>
              <a:t>2022</a:t>
            </a:r>
            <a:r>
              <a:rPr lang="zh-CN" altLang="en-US" sz="1400" dirty="0"/>
              <a:t>年以来日本的防疫政策逐步放松，并在</a:t>
            </a:r>
            <a:r>
              <a:rPr lang="en-US" altLang="zh-CN" sz="1400" dirty="0"/>
              <a:t>7</a:t>
            </a:r>
            <a:r>
              <a:rPr lang="zh-CN" altLang="en-US" sz="1400" dirty="0"/>
              <a:t>月份最终宣布不进行行动限制，并放松入境限制。之后在</a:t>
            </a:r>
            <a:r>
              <a:rPr lang="en-US" altLang="zh-CN" sz="1400" dirty="0"/>
              <a:t>7</a:t>
            </a:r>
            <a:r>
              <a:rPr lang="zh-CN" altLang="en-US" sz="1400" dirty="0"/>
              <a:t>月中旬至</a:t>
            </a:r>
            <a:r>
              <a:rPr lang="en-US" altLang="zh-CN" sz="1400" dirty="0"/>
              <a:t>9</a:t>
            </a:r>
            <a:r>
              <a:rPr lang="zh-CN" altLang="en-US" sz="1400" dirty="0"/>
              <a:t>月上旬迎来两个月的疫情高峰期。</a:t>
            </a:r>
            <a:endParaRPr lang="en-US" altLang="zh-CN" sz="1400" dirty="0"/>
          </a:p>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zh-CN" altLang="en-US" sz="1400" dirty="0"/>
              <a:t>韩国之前疫情防控较为严格，今年</a:t>
            </a:r>
            <a:r>
              <a:rPr lang="en-US" altLang="zh-CN" sz="1400" dirty="0"/>
              <a:t>4</a:t>
            </a:r>
            <a:r>
              <a:rPr lang="zh-CN" altLang="en-US" sz="1400" dirty="0"/>
              <a:t>、</a:t>
            </a:r>
            <a:r>
              <a:rPr lang="en-US" altLang="zh-CN" sz="1400" dirty="0"/>
              <a:t>5</a:t>
            </a:r>
            <a:r>
              <a:rPr lang="zh-CN" altLang="en-US" sz="1400" dirty="0"/>
              <a:t>月份快速放松。</a:t>
            </a:r>
            <a:endParaRPr lang="en-US" altLang="zh-CN" sz="1400" dirty="0"/>
          </a:p>
          <a:p>
            <a:pPr marR="0" algn="l" defTabSz="914400" rtl="0" eaLnBrk="1" fontAlgn="auto" latinLnBrk="0" hangingPunct="1">
              <a:lnSpc>
                <a:spcPct val="130000"/>
              </a:lnSpc>
              <a:spcBef>
                <a:spcPct val="0"/>
              </a:spcBef>
              <a:spcAft>
                <a:spcPts val="0"/>
              </a:spcAft>
              <a:buClrTx/>
              <a:buSzTx/>
            </a:pPr>
            <a:endParaRPr lang="zh-CN" altLang="en-US" sz="1400" noProof="0" dirty="0">
              <a:ln>
                <a:noFill/>
              </a:ln>
              <a:solidFill>
                <a:srgbClr val="292929"/>
              </a:solidFill>
              <a:effectLst/>
              <a:uLnTx/>
              <a:uFillTx/>
              <a:latin typeface="+mn-ea"/>
              <a:cs typeface="+mj-cs"/>
              <a:sym typeface="+mn-ea"/>
            </a:endParaRPr>
          </a:p>
        </p:txBody>
      </p:sp>
      <p:pic>
        <p:nvPicPr>
          <p:cNvPr id="4" name="图片 3">
            <a:extLst>
              <a:ext uri="{FF2B5EF4-FFF2-40B4-BE49-F238E27FC236}">
                <a16:creationId xmlns:a16="http://schemas.microsoft.com/office/drawing/2014/main" id="{B7CBF285-A8AE-432F-A93E-A04D5190B34E}"/>
              </a:ext>
            </a:extLst>
          </p:cNvPr>
          <p:cNvPicPr>
            <a:picLocks noChangeAspect="1"/>
          </p:cNvPicPr>
          <p:nvPr/>
        </p:nvPicPr>
        <p:blipFill>
          <a:blip r:embed="rId3"/>
          <a:stretch>
            <a:fillRect/>
          </a:stretch>
        </p:blipFill>
        <p:spPr>
          <a:xfrm>
            <a:off x="7428808" y="538162"/>
            <a:ext cx="4340429" cy="3032705"/>
          </a:xfrm>
          <a:prstGeom prst="rect">
            <a:avLst/>
          </a:prstGeom>
        </p:spPr>
      </p:pic>
      <p:pic>
        <p:nvPicPr>
          <p:cNvPr id="6" name="图片 5">
            <a:extLst>
              <a:ext uri="{FF2B5EF4-FFF2-40B4-BE49-F238E27FC236}">
                <a16:creationId xmlns:a16="http://schemas.microsoft.com/office/drawing/2014/main" id="{83FDD810-D79A-4BAD-AAD7-EB6528E2465E}"/>
              </a:ext>
            </a:extLst>
          </p:cNvPr>
          <p:cNvPicPr>
            <a:picLocks noChangeAspect="1"/>
          </p:cNvPicPr>
          <p:nvPr/>
        </p:nvPicPr>
        <p:blipFill>
          <a:blip r:embed="rId4"/>
          <a:stretch>
            <a:fillRect/>
          </a:stretch>
        </p:blipFill>
        <p:spPr>
          <a:xfrm>
            <a:off x="7428808" y="3577645"/>
            <a:ext cx="4346091" cy="3253693"/>
          </a:xfrm>
          <a:prstGeom prst="rect">
            <a:avLst/>
          </a:prstGeom>
        </p:spPr>
      </p:pic>
      <p:sp>
        <p:nvSpPr>
          <p:cNvPr id="9" name="文本框 8">
            <a:extLst>
              <a:ext uri="{FF2B5EF4-FFF2-40B4-BE49-F238E27FC236}">
                <a16:creationId xmlns:a16="http://schemas.microsoft.com/office/drawing/2014/main" id="{89C93419-4C74-4CB7-8871-77A8379329B4}"/>
              </a:ext>
            </a:extLst>
          </p:cNvPr>
          <p:cNvSpPr txBox="1"/>
          <p:nvPr/>
        </p:nvSpPr>
        <p:spPr>
          <a:xfrm>
            <a:off x="7516857" y="153511"/>
            <a:ext cx="4164330" cy="478790"/>
          </a:xfrm>
          <a:prstGeom prst="rect">
            <a:avLst/>
          </a:prstGeom>
        </p:spPr>
        <p:txBody>
          <a:bodyPr vert="horz" lIns="91440" tIns="45720" rIns="91440" bIns="45720" rtlCol="0" anchor="ctr">
            <a:normAutofit/>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rPr>
              <a:t>图：</a:t>
            </a:r>
            <a:r>
              <a:rPr lang="zh-CN" altLang="en-US" sz="1600" dirty="0">
                <a:solidFill>
                  <a:srgbClr val="292929"/>
                </a:solidFill>
                <a:latin typeface="微软雅黑" panose="020B0503020204020204" charset="-122"/>
                <a:ea typeface="微软雅黑" panose="020B0503020204020204" charset="-122"/>
                <a:cs typeface="微软雅黑" panose="020B0503020204020204" charset="-122"/>
              </a:rPr>
              <a:t>日、韩疫情防控指数</a:t>
            </a:r>
            <a:endPar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825089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3C37D-9884-4010-8545-55670F25838A}"/>
              </a:ext>
            </a:extLst>
          </p:cNvPr>
          <p:cNvSpPr>
            <a:spLocks noGrp="1"/>
          </p:cNvSpPr>
          <p:nvPr>
            <p:ph type="title"/>
          </p:nvPr>
        </p:nvSpPr>
        <p:spPr/>
        <p:txBody>
          <a:bodyPr/>
          <a:lstStyle/>
          <a:p>
            <a:r>
              <a:rPr lang="zh-CN" altLang="en-US" dirty="0"/>
              <a:t>日本疫情管控放松后的消费情况</a:t>
            </a:r>
          </a:p>
        </p:txBody>
      </p:sp>
      <p:pic>
        <p:nvPicPr>
          <p:cNvPr id="5" name="图片 4">
            <a:extLst>
              <a:ext uri="{FF2B5EF4-FFF2-40B4-BE49-F238E27FC236}">
                <a16:creationId xmlns:a16="http://schemas.microsoft.com/office/drawing/2014/main" id="{D16239DE-6261-4279-BC16-8292E4F2B29E}"/>
              </a:ext>
            </a:extLst>
          </p:cNvPr>
          <p:cNvPicPr>
            <a:picLocks noChangeAspect="1"/>
          </p:cNvPicPr>
          <p:nvPr/>
        </p:nvPicPr>
        <p:blipFill>
          <a:blip r:embed="rId2"/>
          <a:stretch>
            <a:fillRect/>
          </a:stretch>
        </p:blipFill>
        <p:spPr>
          <a:xfrm>
            <a:off x="117663" y="4186518"/>
            <a:ext cx="5724960" cy="2576232"/>
          </a:xfrm>
          <a:prstGeom prst="rect">
            <a:avLst/>
          </a:prstGeom>
        </p:spPr>
      </p:pic>
      <p:pic>
        <p:nvPicPr>
          <p:cNvPr id="8" name="图片 7">
            <a:extLst>
              <a:ext uri="{FF2B5EF4-FFF2-40B4-BE49-F238E27FC236}">
                <a16:creationId xmlns:a16="http://schemas.microsoft.com/office/drawing/2014/main" id="{20960A2B-5D22-4AE9-95C4-1EAD7FDD665F}"/>
              </a:ext>
            </a:extLst>
          </p:cNvPr>
          <p:cNvPicPr>
            <a:picLocks noChangeAspect="1"/>
          </p:cNvPicPr>
          <p:nvPr/>
        </p:nvPicPr>
        <p:blipFill>
          <a:blip r:embed="rId3"/>
          <a:stretch>
            <a:fillRect/>
          </a:stretch>
        </p:blipFill>
        <p:spPr>
          <a:xfrm>
            <a:off x="6167596" y="3943825"/>
            <a:ext cx="5549275" cy="2587839"/>
          </a:xfrm>
          <a:prstGeom prst="rect">
            <a:avLst/>
          </a:prstGeom>
        </p:spPr>
      </p:pic>
      <p:pic>
        <p:nvPicPr>
          <p:cNvPr id="10" name="图片 9">
            <a:extLst>
              <a:ext uri="{FF2B5EF4-FFF2-40B4-BE49-F238E27FC236}">
                <a16:creationId xmlns:a16="http://schemas.microsoft.com/office/drawing/2014/main" id="{EC994E03-CA42-41E6-93B7-F8BF7B261E04}"/>
              </a:ext>
            </a:extLst>
          </p:cNvPr>
          <p:cNvPicPr>
            <a:picLocks noChangeAspect="1"/>
          </p:cNvPicPr>
          <p:nvPr/>
        </p:nvPicPr>
        <p:blipFill>
          <a:blip r:embed="rId4"/>
          <a:stretch>
            <a:fillRect/>
          </a:stretch>
        </p:blipFill>
        <p:spPr>
          <a:xfrm>
            <a:off x="6323774" y="887634"/>
            <a:ext cx="5792852" cy="2754540"/>
          </a:xfrm>
          <a:prstGeom prst="rect">
            <a:avLst/>
          </a:prstGeom>
        </p:spPr>
      </p:pic>
      <p:sp>
        <p:nvSpPr>
          <p:cNvPr id="12" name="文本框 11">
            <a:extLst>
              <a:ext uri="{FF2B5EF4-FFF2-40B4-BE49-F238E27FC236}">
                <a16:creationId xmlns:a16="http://schemas.microsoft.com/office/drawing/2014/main" id="{87B42898-E474-4BAA-8CC1-5B3BAF076753}"/>
              </a:ext>
            </a:extLst>
          </p:cNvPr>
          <p:cNvSpPr txBox="1"/>
          <p:nvPr/>
        </p:nvSpPr>
        <p:spPr>
          <a:xfrm>
            <a:off x="331470" y="1776906"/>
            <a:ext cx="5536757" cy="975995"/>
          </a:xfrm>
          <a:prstGeom prst="rect">
            <a:avLst/>
          </a:prstGeom>
        </p:spPr>
        <p:txBody>
          <a:bodyPr vert="horz" wrap="square" lIns="91440" tIns="45720" rIns="91440" bIns="45720" rtlCol="0" anchor="ctr">
            <a:noAutofit/>
          </a:bodyPr>
          <a:lstStyle/>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zh-CN" altLang="en-US" sz="1400" dirty="0"/>
              <a:t>日本放松疫情管控之后，整体消费和服务业均有明显提升。其中，必选消费的食品饮料、超市在</a:t>
            </a:r>
            <a:r>
              <a:rPr lang="en-US" altLang="zh-CN" sz="1400" dirty="0"/>
              <a:t>9</a:t>
            </a:r>
            <a:r>
              <a:rPr lang="zh-CN" altLang="en-US" sz="1400" dirty="0"/>
              <a:t>月感染人数下降后已恢复至</a:t>
            </a:r>
            <a:r>
              <a:rPr lang="en-US" altLang="zh-CN" sz="1400" dirty="0"/>
              <a:t>2019</a:t>
            </a:r>
            <a:r>
              <a:rPr lang="zh-CN" altLang="en-US" sz="1400" dirty="0"/>
              <a:t>年水平。</a:t>
            </a:r>
            <a:endParaRPr lang="en-US" altLang="zh-CN" sz="1400" dirty="0"/>
          </a:p>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zh-CN" altLang="en-US" sz="1400" dirty="0"/>
              <a:t>可选消费如纺织服装、饰品、百货商场以及百货商场中的餐饮和咖啡厅等虽未恢复至</a:t>
            </a:r>
            <a:r>
              <a:rPr lang="en-US" altLang="zh-CN" sz="1400" dirty="0"/>
              <a:t>2019</a:t>
            </a:r>
            <a:r>
              <a:rPr lang="zh-CN" altLang="en-US" sz="1400" dirty="0"/>
              <a:t>年水平，但相比</a:t>
            </a:r>
            <a:r>
              <a:rPr lang="en-US" altLang="zh-CN" sz="1400" dirty="0"/>
              <a:t>2021</a:t>
            </a:r>
            <a:r>
              <a:rPr lang="zh-CN" altLang="en-US" sz="1400" dirty="0"/>
              <a:t>年和今年</a:t>
            </a:r>
            <a:r>
              <a:rPr lang="en-US" altLang="zh-CN" sz="1400" dirty="0"/>
              <a:t>8</a:t>
            </a:r>
            <a:r>
              <a:rPr lang="zh-CN" altLang="en-US" sz="1400" dirty="0"/>
              <a:t>、</a:t>
            </a:r>
            <a:r>
              <a:rPr lang="en-US" altLang="zh-CN" sz="1400" dirty="0"/>
              <a:t>9</a:t>
            </a:r>
            <a:r>
              <a:rPr lang="zh-CN" altLang="en-US" sz="1400" dirty="0"/>
              <a:t>月也有明显提升。</a:t>
            </a:r>
            <a:endParaRPr lang="en-US" altLang="zh-CN" sz="1400" dirty="0"/>
          </a:p>
          <a:p>
            <a:pPr marR="0" algn="l" defTabSz="914400" rtl="0" eaLnBrk="1" fontAlgn="auto" latinLnBrk="0" hangingPunct="1">
              <a:lnSpc>
                <a:spcPct val="130000"/>
              </a:lnSpc>
              <a:spcBef>
                <a:spcPct val="0"/>
              </a:spcBef>
              <a:spcAft>
                <a:spcPts val="0"/>
              </a:spcAft>
              <a:buClrTx/>
              <a:buSzTx/>
            </a:pPr>
            <a:endParaRPr lang="zh-CN" altLang="en-US" sz="1400" noProof="0" dirty="0">
              <a:ln>
                <a:noFill/>
              </a:ln>
              <a:solidFill>
                <a:srgbClr val="292929"/>
              </a:solidFill>
              <a:effectLst/>
              <a:uLnTx/>
              <a:uFillTx/>
              <a:latin typeface="+mn-ea"/>
              <a:cs typeface="+mj-cs"/>
              <a:sym typeface="+mn-ea"/>
            </a:endParaRPr>
          </a:p>
        </p:txBody>
      </p:sp>
    </p:spTree>
    <p:extLst>
      <p:ext uri="{BB962C8B-B14F-4D97-AF65-F5344CB8AC3E}">
        <p14:creationId xmlns:p14="http://schemas.microsoft.com/office/powerpoint/2010/main" val="2032617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C8209-C58B-4D94-8E32-7AE253E4720A}"/>
              </a:ext>
            </a:extLst>
          </p:cNvPr>
          <p:cNvSpPr>
            <a:spLocks noGrp="1"/>
          </p:cNvSpPr>
          <p:nvPr>
            <p:ph type="title"/>
          </p:nvPr>
        </p:nvSpPr>
        <p:spPr/>
        <p:txBody>
          <a:bodyPr/>
          <a:lstStyle/>
          <a:p>
            <a:r>
              <a:rPr lang="zh-CN" altLang="en-US" dirty="0"/>
              <a:t>韩国疫情管控放松后消费恢复</a:t>
            </a:r>
          </a:p>
        </p:txBody>
      </p:sp>
      <p:pic>
        <p:nvPicPr>
          <p:cNvPr id="4" name="图片 3">
            <a:extLst>
              <a:ext uri="{FF2B5EF4-FFF2-40B4-BE49-F238E27FC236}">
                <a16:creationId xmlns:a16="http://schemas.microsoft.com/office/drawing/2014/main" id="{A2617094-5B4F-4C99-B9C7-C013644D0DFD}"/>
              </a:ext>
            </a:extLst>
          </p:cNvPr>
          <p:cNvPicPr>
            <a:picLocks noChangeAspect="1"/>
          </p:cNvPicPr>
          <p:nvPr/>
        </p:nvPicPr>
        <p:blipFill>
          <a:blip r:embed="rId2"/>
          <a:stretch>
            <a:fillRect/>
          </a:stretch>
        </p:blipFill>
        <p:spPr>
          <a:xfrm>
            <a:off x="6133244" y="2859741"/>
            <a:ext cx="5873206" cy="3750609"/>
          </a:xfrm>
          <a:prstGeom prst="rect">
            <a:avLst/>
          </a:prstGeom>
        </p:spPr>
      </p:pic>
      <p:pic>
        <p:nvPicPr>
          <p:cNvPr id="6" name="图片 5">
            <a:extLst>
              <a:ext uri="{FF2B5EF4-FFF2-40B4-BE49-F238E27FC236}">
                <a16:creationId xmlns:a16="http://schemas.microsoft.com/office/drawing/2014/main" id="{5F01D93E-39C2-4BF3-873A-E6DAF25F26CC}"/>
              </a:ext>
            </a:extLst>
          </p:cNvPr>
          <p:cNvPicPr>
            <a:picLocks noChangeAspect="1"/>
          </p:cNvPicPr>
          <p:nvPr/>
        </p:nvPicPr>
        <p:blipFill>
          <a:blip r:embed="rId3"/>
          <a:stretch>
            <a:fillRect/>
          </a:stretch>
        </p:blipFill>
        <p:spPr>
          <a:xfrm>
            <a:off x="185551" y="2859741"/>
            <a:ext cx="5868228" cy="3750609"/>
          </a:xfrm>
          <a:prstGeom prst="rect">
            <a:avLst/>
          </a:prstGeom>
        </p:spPr>
      </p:pic>
      <p:sp>
        <p:nvSpPr>
          <p:cNvPr id="8" name="文本框 7">
            <a:extLst>
              <a:ext uri="{FF2B5EF4-FFF2-40B4-BE49-F238E27FC236}">
                <a16:creationId xmlns:a16="http://schemas.microsoft.com/office/drawing/2014/main" id="{58E90D18-1D7E-45EF-898B-746910CC6BE2}"/>
              </a:ext>
            </a:extLst>
          </p:cNvPr>
          <p:cNvSpPr txBox="1"/>
          <p:nvPr/>
        </p:nvSpPr>
        <p:spPr>
          <a:xfrm>
            <a:off x="521338" y="1137386"/>
            <a:ext cx="11223812" cy="606320"/>
          </a:xfrm>
          <a:prstGeom prst="rect">
            <a:avLst/>
          </a:prstGeom>
          <a:noFill/>
        </p:spPr>
        <p:txBody>
          <a:bodyPr wrap="square">
            <a:spAutoFit/>
          </a:bodyPr>
          <a:lstStyle/>
          <a:p>
            <a:pPr marL="285750" marR="0" lvl="0" indent="-28575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韩国目前主要细分品类均恢复至</a:t>
            </a:r>
            <a:r>
              <a:rPr kumimoji="0" lang="en-US" altLang="zh-CN" sz="14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2019</a:t>
            </a:r>
            <a:r>
              <a:rPr kumimoji="0" lang="zh-CN" altLang="en-US" sz="14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年以上水平，其中化妆品和服装相比于</a:t>
            </a:r>
            <a:r>
              <a:rPr kumimoji="0" lang="en-US" altLang="zh-CN" sz="14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2019</a:t>
            </a:r>
            <a:r>
              <a:rPr kumimoji="0" lang="zh-CN" altLang="en-US" sz="14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年略有增长，而食品和休闲娱乐用品增幅相对较大，对应渠道来看，百货和便利店恢复表现较好，超市渠道个位数增长，而免税门店尚恢复至</a:t>
            </a:r>
            <a:r>
              <a:rPr kumimoji="0" lang="en-US" altLang="zh-CN" sz="14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80%</a:t>
            </a:r>
            <a:r>
              <a:rPr kumimoji="0" lang="zh-CN" altLang="en-US" sz="14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左右中枢水平（游客量减少）。</a:t>
            </a:r>
            <a:endParaRPr kumimoji="0" lang="zh-SG" altLang="en-US" sz="14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2906246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3C37D-9884-4010-8545-55670F25838A}"/>
              </a:ext>
            </a:extLst>
          </p:cNvPr>
          <p:cNvSpPr>
            <a:spLocks noGrp="1"/>
          </p:cNvSpPr>
          <p:nvPr>
            <p:ph type="title"/>
          </p:nvPr>
        </p:nvSpPr>
        <p:spPr/>
        <p:txBody>
          <a:bodyPr/>
          <a:lstStyle/>
          <a:p>
            <a:r>
              <a:rPr lang="zh-CN" altLang="en-US" dirty="0"/>
              <a:t>今年来服务业受损严重</a:t>
            </a:r>
          </a:p>
        </p:txBody>
      </p:sp>
      <p:sp>
        <p:nvSpPr>
          <p:cNvPr id="12" name="文本框 11">
            <a:extLst>
              <a:ext uri="{FF2B5EF4-FFF2-40B4-BE49-F238E27FC236}">
                <a16:creationId xmlns:a16="http://schemas.microsoft.com/office/drawing/2014/main" id="{87B42898-E474-4BAA-8CC1-5B3BAF076753}"/>
              </a:ext>
            </a:extLst>
          </p:cNvPr>
          <p:cNvSpPr txBox="1"/>
          <p:nvPr/>
        </p:nvSpPr>
        <p:spPr>
          <a:xfrm>
            <a:off x="314849" y="1273585"/>
            <a:ext cx="5536757" cy="975995"/>
          </a:xfrm>
          <a:prstGeom prst="rect">
            <a:avLst/>
          </a:prstGeom>
        </p:spPr>
        <p:txBody>
          <a:bodyPr vert="horz" wrap="square" lIns="91440" tIns="45720" rIns="91440" bIns="45720" rtlCol="0" anchor="ctr">
            <a:noAutofit/>
          </a:bodyPr>
          <a:lstStyle/>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zh-CN" altLang="en-US" sz="1400" noProof="0" dirty="0">
                <a:ln>
                  <a:noFill/>
                </a:ln>
                <a:solidFill>
                  <a:srgbClr val="292929"/>
                </a:solidFill>
                <a:effectLst/>
                <a:uLnTx/>
                <a:uFillTx/>
                <a:latin typeface="+mn-ea"/>
                <a:cs typeface="+mj-cs"/>
                <a:sym typeface="+mn-ea"/>
              </a:rPr>
              <a:t>今年以来，线下消费相比</a:t>
            </a:r>
            <a:r>
              <a:rPr lang="en-US" altLang="zh-CN" sz="1400" noProof="0" dirty="0">
                <a:ln>
                  <a:noFill/>
                </a:ln>
                <a:solidFill>
                  <a:srgbClr val="292929"/>
                </a:solidFill>
                <a:effectLst/>
                <a:uLnTx/>
                <a:uFillTx/>
                <a:latin typeface="+mn-ea"/>
                <a:cs typeface="+mj-cs"/>
                <a:sym typeface="+mn-ea"/>
              </a:rPr>
              <a:t>2021</a:t>
            </a:r>
            <a:r>
              <a:rPr lang="zh-CN" altLang="en-US" sz="1400" noProof="0" dirty="0">
                <a:ln>
                  <a:noFill/>
                </a:ln>
                <a:solidFill>
                  <a:srgbClr val="292929"/>
                </a:solidFill>
                <a:effectLst/>
                <a:uLnTx/>
                <a:uFillTx/>
                <a:latin typeface="+mn-ea"/>
                <a:cs typeface="+mj-cs"/>
                <a:sym typeface="+mn-ea"/>
              </a:rPr>
              <a:t>年，</a:t>
            </a:r>
            <a:r>
              <a:rPr lang="en-US" altLang="zh-CN" sz="1400" noProof="0" dirty="0">
                <a:ln>
                  <a:noFill/>
                </a:ln>
                <a:solidFill>
                  <a:srgbClr val="292929"/>
                </a:solidFill>
                <a:effectLst/>
                <a:uLnTx/>
                <a:uFillTx/>
                <a:latin typeface="+mn-ea"/>
                <a:cs typeface="+mj-cs"/>
                <a:sym typeface="+mn-ea"/>
              </a:rPr>
              <a:t>2019</a:t>
            </a:r>
            <a:r>
              <a:rPr lang="zh-CN" altLang="en-US" sz="1400" noProof="0" dirty="0">
                <a:ln>
                  <a:noFill/>
                </a:ln>
                <a:solidFill>
                  <a:srgbClr val="292929"/>
                </a:solidFill>
                <a:effectLst/>
                <a:uLnTx/>
                <a:uFillTx/>
                <a:latin typeface="+mn-ea"/>
                <a:cs typeface="+mj-cs"/>
                <a:sym typeface="+mn-ea"/>
              </a:rPr>
              <a:t>年均受损严重。包括购物中心（及品牌服饰、美妆）、餐饮（及酒类、调味品）</a:t>
            </a:r>
            <a:endParaRPr lang="en-US" altLang="zh-CN" sz="1400" noProof="0" dirty="0">
              <a:ln>
                <a:noFill/>
              </a:ln>
              <a:solidFill>
                <a:srgbClr val="292929"/>
              </a:solidFill>
              <a:effectLst/>
              <a:uLnTx/>
              <a:uFillTx/>
              <a:latin typeface="+mn-ea"/>
              <a:cs typeface="+mj-cs"/>
              <a:sym typeface="+mn-ea"/>
            </a:endParaRPr>
          </a:p>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zh-CN" altLang="en-US" sz="1400" dirty="0">
                <a:solidFill>
                  <a:srgbClr val="292929"/>
                </a:solidFill>
                <a:latin typeface="+mn-ea"/>
                <a:cs typeface="+mj-cs"/>
                <a:sym typeface="+mn-ea"/>
              </a:rPr>
              <a:t>明年早的话在春节后，晚的话在</a:t>
            </a:r>
            <a:r>
              <a:rPr lang="en-US" altLang="zh-CN" sz="1400" dirty="0">
                <a:solidFill>
                  <a:srgbClr val="292929"/>
                </a:solidFill>
                <a:latin typeface="+mn-ea"/>
                <a:cs typeface="+mj-cs"/>
                <a:sym typeface="+mn-ea"/>
              </a:rPr>
              <a:t>3</a:t>
            </a:r>
            <a:r>
              <a:rPr lang="zh-CN" altLang="en-US" sz="1400" dirty="0">
                <a:solidFill>
                  <a:srgbClr val="292929"/>
                </a:solidFill>
                <a:latin typeface="+mn-ea"/>
                <a:cs typeface="+mj-cs"/>
                <a:sym typeface="+mn-ea"/>
              </a:rPr>
              <a:t>月之后，疫情传播将进入正常化，届时，线下消费场景将明显复苏。</a:t>
            </a:r>
            <a:endParaRPr lang="zh-CN" altLang="en-US" sz="1400" noProof="0" dirty="0">
              <a:ln>
                <a:noFill/>
              </a:ln>
              <a:solidFill>
                <a:srgbClr val="292929"/>
              </a:solidFill>
              <a:effectLst/>
              <a:uLnTx/>
              <a:uFillTx/>
              <a:latin typeface="+mn-ea"/>
              <a:cs typeface="+mj-cs"/>
              <a:sym typeface="+mn-ea"/>
            </a:endParaRPr>
          </a:p>
        </p:txBody>
      </p:sp>
      <p:pic>
        <p:nvPicPr>
          <p:cNvPr id="4" name="图片 3">
            <a:extLst>
              <a:ext uri="{FF2B5EF4-FFF2-40B4-BE49-F238E27FC236}">
                <a16:creationId xmlns:a16="http://schemas.microsoft.com/office/drawing/2014/main" id="{36DC57CF-81FD-428B-85B8-3AF71D42CAAE}"/>
              </a:ext>
            </a:extLst>
          </p:cNvPr>
          <p:cNvPicPr>
            <a:picLocks noChangeAspect="1"/>
          </p:cNvPicPr>
          <p:nvPr/>
        </p:nvPicPr>
        <p:blipFill>
          <a:blip r:embed="rId2"/>
          <a:stretch>
            <a:fillRect/>
          </a:stretch>
        </p:blipFill>
        <p:spPr>
          <a:xfrm>
            <a:off x="85439" y="3429000"/>
            <a:ext cx="5553378" cy="3181350"/>
          </a:xfrm>
          <a:prstGeom prst="rect">
            <a:avLst/>
          </a:prstGeom>
        </p:spPr>
      </p:pic>
      <p:pic>
        <p:nvPicPr>
          <p:cNvPr id="7" name="图片 6">
            <a:extLst>
              <a:ext uri="{FF2B5EF4-FFF2-40B4-BE49-F238E27FC236}">
                <a16:creationId xmlns:a16="http://schemas.microsoft.com/office/drawing/2014/main" id="{9EE03375-2030-4AFB-9A3F-7743C5AE1662}"/>
              </a:ext>
            </a:extLst>
          </p:cNvPr>
          <p:cNvPicPr>
            <a:picLocks noChangeAspect="1"/>
          </p:cNvPicPr>
          <p:nvPr/>
        </p:nvPicPr>
        <p:blipFill>
          <a:blip r:embed="rId3"/>
          <a:stretch>
            <a:fillRect/>
          </a:stretch>
        </p:blipFill>
        <p:spPr>
          <a:xfrm>
            <a:off x="6096001" y="134830"/>
            <a:ext cx="5892578" cy="3067450"/>
          </a:xfrm>
          <a:prstGeom prst="rect">
            <a:avLst/>
          </a:prstGeom>
        </p:spPr>
      </p:pic>
      <p:pic>
        <p:nvPicPr>
          <p:cNvPr id="11" name="图片 10">
            <a:extLst>
              <a:ext uri="{FF2B5EF4-FFF2-40B4-BE49-F238E27FC236}">
                <a16:creationId xmlns:a16="http://schemas.microsoft.com/office/drawing/2014/main" id="{0F8445A3-770E-4C3B-9E10-86B2AB0421D9}"/>
              </a:ext>
            </a:extLst>
          </p:cNvPr>
          <p:cNvPicPr>
            <a:picLocks noChangeAspect="1"/>
          </p:cNvPicPr>
          <p:nvPr/>
        </p:nvPicPr>
        <p:blipFill>
          <a:blip r:embed="rId4"/>
          <a:stretch>
            <a:fillRect/>
          </a:stretch>
        </p:blipFill>
        <p:spPr>
          <a:xfrm>
            <a:off x="6095999" y="3655721"/>
            <a:ext cx="5895307" cy="2884227"/>
          </a:xfrm>
          <a:prstGeom prst="rect">
            <a:avLst/>
          </a:prstGeom>
        </p:spPr>
      </p:pic>
    </p:spTree>
    <p:extLst>
      <p:ext uri="{BB962C8B-B14F-4D97-AF65-F5344CB8AC3E}">
        <p14:creationId xmlns:p14="http://schemas.microsoft.com/office/powerpoint/2010/main" val="763713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刘宁 简介</a:t>
            </a:r>
          </a:p>
        </p:txBody>
      </p:sp>
      <p:pic>
        <p:nvPicPr>
          <p:cNvPr id="5" name="图片 4"/>
          <p:cNvPicPr>
            <a:picLocks noChangeAspect="1"/>
          </p:cNvPicPr>
          <p:nvPr/>
        </p:nvPicPr>
        <p:blipFill>
          <a:blip r:embed="rId2"/>
          <a:stretch>
            <a:fillRect/>
          </a:stretch>
        </p:blipFill>
        <p:spPr>
          <a:xfrm>
            <a:off x="981710" y="1072515"/>
            <a:ext cx="3117215" cy="4709160"/>
          </a:xfrm>
          <a:prstGeom prst="rect">
            <a:avLst/>
          </a:prstGeom>
        </p:spPr>
      </p:pic>
      <p:sp>
        <p:nvSpPr>
          <p:cNvPr id="6" name="文本框 5"/>
          <p:cNvSpPr txBox="1"/>
          <p:nvPr/>
        </p:nvSpPr>
        <p:spPr>
          <a:xfrm>
            <a:off x="4444365" y="3211830"/>
            <a:ext cx="3303270" cy="434340"/>
          </a:xfrm>
          <a:prstGeom prst="rect">
            <a:avLst/>
          </a:prstGeom>
        </p:spPr>
        <p:txBody>
          <a:bodyPr vert="horz" lIns="91440" tIns="45720" rIns="91440" bIns="45720" rtlCol="0" anchor="ctr">
            <a:normAutofit fontScale="80000" lnSpcReduction="20000"/>
          </a:bodyPr>
          <a:lstStyle/>
          <a:p>
            <a:pPr marL="0" marR="0" indent="0" algn="l" defTabSz="914400" rtl="0" eaLnBrk="1" fontAlgn="auto" latinLnBrk="0" hangingPunct="1">
              <a:lnSpc>
                <a:spcPct val="90000"/>
              </a:lnSpc>
              <a:spcBef>
                <a:spcPct val="0"/>
              </a:spcBef>
              <a:spcAft>
                <a:spcPts val="0"/>
              </a:spcAft>
              <a:buClrTx/>
              <a:buSzTx/>
              <a:buFontTx/>
              <a:buNone/>
            </a:pPr>
            <a:endParaRPr kumimoji="0" lang="zh-CN" altLang="en-US" sz="3600" b="0" i="0" u="none" strike="noStrike" kern="1200" cap="none" spc="0" normalizeH="0" baseline="0" noProof="0" dirty="0">
              <a:ln>
                <a:noFill/>
              </a:ln>
              <a:solidFill>
                <a:srgbClr val="0070C0"/>
              </a:solidFill>
              <a:effectLst/>
              <a:uLnTx/>
              <a:uFillTx/>
              <a:latin typeface="+mj-lt"/>
              <a:ea typeface="+mj-ea"/>
              <a:cs typeface="+mj-cs"/>
            </a:endParaRPr>
          </a:p>
        </p:txBody>
      </p:sp>
      <p:sp>
        <p:nvSpPr>
          <p:cNvPr id="9" name="文本框 8"/>
          <p:cNvSpPr txBox="1"/>
          <p:nvPr/>
        </p:nvSpPr>
        <p:spPr>
          <a:xfrm>
            <a:off x="4444365" y="1544320"/>
            <a:ext cx="6776720" cy="2526030"/>
          </a:xfrm>
          <a:prstGeom prst="rect">
            <a:avLst/>
          </a:prstGeom>
        </p:spPr>
        <p:txBody>
          <a:bodyPr vert="horz" lIns="91440" tIns="45720" rIns="91440" bIns="45720" rtlCol="0" anchor="ctr">
            <a:noAutofit/>
          </a:bodyPr>
          <a:lstStyle/>
          <a:p>
            <a:pPr marR="0" algn="l" defTabSz="914400" rtl="0" eaLnBrk="1" fontAlgn="auto" latinLnBrk="0" hangingPunct="1">
              <a:lnSpc>
                <a:spcPct val="100000"/>
              </a:lnSpc>
              <a:spcBef>
                <a:spcPct val="0"/>
              </a:spcBef>
              <a:spcAft>
                <a:spcPts val="0"/>
              </a:spcAft>
              <a:buClrTx/>
              <a:buSzTx/>
            </a:pPr>
            <a:r>
              <a:rPr lang="zh-CN" altLang="en-US" sz="2000" b="1" dirty="0">
                <a:solidFill>
                  <a:srgbClr val="292929"/>
                </a:solidFill>
                <a:latin typeface="+mn-ea"/>
                <a:cs typeface="+mj-cs"/>
                <a:sym typeface="+mn-ea"/>
              </a:rPr>
              <a:t>刘宁</a:t>
            </a:r>
            <a:r>
              <a:rPr lang="zh-CN" altLang="en-US" sz="2000" dirty="0">
                <a:solidFill>
                  <a:srgbClr val="292929"/>
                </a:solidFill>
                <a:latin typeface="+mn-ea"/>
                <a:cs typeface="+mj-cs"/>
                <a:sym typeface="+mn-ea"/>
              </a:rPr>
              <a:t>先生，天弘基金首席策略分析师</a:t>
            </a:r>
          </a:p>
          <a:p>
            <a:pPr marR="0" algn="l" defTabSz="914400" rtl="0" eaLnBrk="1" fontAlgn="auto" latinLnBrk="0" hangingPunct="1">
              <a:lnSpc>
                <a:spcPct val="100000"/>
              </a:lnSpc>
              <a:spcBef>
                <a:spcPct val="0"/>
              </a:spcBef>
              <a:spcAft>
                <a:spcPts val="0"/>
              </a:spcAft>
              <a:buClrTx/>
              <a:buSzTx/>
            </a:pPr>
            <a:endParaRPr lang="zh-CN" altLang="en-US" sz="2000" dirty="0">
              <a:solidFill>
                <a:srgbClr val="292929"/>
              </a:solidFill>
              <a:latin typeface="+mn-ea"/>
              <a:cs typeface="+mj-cs"/>
            </a:endParaRPr>
          </a:p>
          <a:p>
            <a:pPr marR="0" indent="0" algn="l" defTabSz="914400" rtl="0" eaLnBrk="1" fontAlgn="auto" latinLnBrk="0" hangingPunct="1">
              <a:lnSpc>
                <a:spcPct val="100000"/>
              </a:lnSpc>
              <a:spcBef>
                <a:spcPct val="0"/>
              </a:spcBef>
              <a:spcAft>
                <a:spcPts val="0"/>
              </a:spcAft>
              <a:buClrTx/>
              <a:buSzTx/>
              <a:buFont typeface="Wingdings" panose="05000000000000000000" charset="0"/>
              <a:buNone/>
            </a:pPr>
            <a:r>
              <a:rPr lang="zh-CN" altLang="en-US" sz="2000" dirty="0">
                <a:solidFill>
                  <a:srgbClr val="292929"/>
                </a:solidFill>
                <a:latin typeface="+mn-ea"/>
                <a:cs typeface="+mj-cs"/>
                <a:sym typeface="+mn-ea"/>
              </a:rPr>
              <a:t>南京大学数学系本科，工程管理学院硕士研究生。</a:t>
            </a:r>
            <a:endParaRPr lang="en-US" altLang="zh-CN" sz="2000" dirty="0">
              <a:solidFill>
                <a:srgbClr val="292929"/>
              </a:solidFill>
              <a:latin typeface="+mn-ea"/>
              <a:cs typeface="+mj-cs"/>
            </a:endParaRPr>
          </a:p>
          <a:p>
            <a:pPr marR="0" indent="0" algn="l" defTabSz="914400" rtl="0" eaLnBrk="1" fontAlgn="auto" latinLnBrk="0" hangingPunct="1">
              <a:lnSpc>
                <a:spcPct val="100000"/>
              </a:lnSpc>
              <a:spcBef>
                <a:spcPct val="0"/>
              </a:spcBef>
              <a:spcAft>
                <a:spcPts val="0"/>
              </a:spcAft>
              <a:buClrTx/>
              <a:buSzTx/>
              <a:buFont typeface="Wingdings" panose="05000000000000000000" charset="0"/>
              <a:buNone/>
            </a:pPr>
            <a:endParaRPr lang="en-US" altLang="zh-CN" sz="2000" dirty="0">
              <a:solidFill>
                <a:srgbClr val="292929"/>
              </a:solidFill>
              <a:latin typeface="+mn-ea"/>
              <a:cs typeface="+mj-cs"/>
              <a:sym typeface="+mn-ea"/>
            </a:endParaRPr>
          </a:p>
          <a:p>
            <a:pPr marR="0" indent="0" algn="l" defTabSz="914400" rtl="0" eaLnBrk="1" fontAlgn="auto" latinLnBrk="0" hangingPunct="1">
              <a:lnSpc>
                <a:spcPct val="100000"/>
              </a:lnSpc>
              <a:spcBef>
                <a:spcPct val="0"/>
              </a:spcBef>
              <a:spcAft>
                <a:spcPts val="0"/>
              </a:spcAft>
              <a:buClrTx/>
              <a:buSzTx/>
              <a:buFont typeface="Wingdings" panose="05000000000000000000" charset="0"/>
              <a:buNone/>
            </a:pPr>
            <a:r>
              <a:rPr lang="en-US" altLang="zh-CN" sz="2000" dirty="0">
                <a:solidFill>
                  <a:srgbClr val="292929"/>
                </a:solidFill>
                <a:latin typeface="+mn-ea"/>
                <a:cs typeface="+mj-cs"/>
                <a:sym typeface="+mn-ea"/>
              </a:rPr>
              <a:t>14</a:t>
            </a:r>
            <a:r>
              <a:rPr lang="zh-CN" altLang="en-US" sz="2000" dirty="0">
                <a:solidFill>
                  <a:srgbClr val="292929"/>
                </a:solidFill>
                <a:latin typeface="+mn-ea"/>
                <a:cs typeface="+mj-cs"/>
                <a:sym typeface="+mn-ea"/>
              </a:rPr>
              <a:t>年公募基金从业经验。曾就职于易方达基金管理有限公司、泓德基金管理有限公司。</a:t>
            </a:r>
          </a:p>
          <a:p>
            <a:pPr marR="0" indent="0" algn="l" defTabSz="914400" rtl="0" eaLnBrk="1" fontAlgn="auto" latinLnBrk="0" hangingPunct="1">
              <a:lnSpc>
                <a:spcPct val="100000"/>
              </a:lnSpc>
              <a:spcBef>
                <a:spcPct val="0"/>
              </a:spcBef>
              <a:spcAft>
                <a:spcPts val="0"/>
              </a:spcAft>
              <a:buClrTx/>
              <a:buSzTx/>
              <a:buFont typeface="Wingdings" panose="05000000000000000000" charset="0"/>
              <a:buNone/>
            </a:pPr>
            <a:endParaRPr kumimoji="0" lang="zh-CN" altLang="en-US" sz="2000" b="0" i="0" u="none" strike="noStrike" kern="1200" cap="none" spc="0" normalizeH="0" baseline="0" noProof="0" dirty="0">
              <a:ln>
                <a:noFill/>
              </a:ln>
              <a:solidFill>
                <a:srgbClr val="292929"/>
              </a:solidFill>
              <a:effectLst/>
              <a:uLnTx/>
              <a:uFillTx/>
              <a:latin typeface="+mn-ea"/>
              <a:ea typeface="+mj-ea"/>
              <a:cs typeface="+mj-cs"/>
              <a:sym typeface="+mn-ea"/>
            </a:endParaRPr>
          </a:p>
          <a:p>
            <a:pPr marR="0" indent="0" algn="l" defTabSz="914400" rtl="0" eaLnBrk="1" fontAlgn="auto" latinLnBrk="0" hangingPunct="1">
              <a:lnSpc>
                <a:spcPct val="100000"/>
              </a:lnSpc>
              <a:spcBef>
                <a:spcPct val="0"/>
              </a:spcBef>
              <a:spcAft>
                <a:spcPts val="0"/>
              </a:spcAft>
              <a:buClrTx/>
              <a:buSzTx/>
              <a:buFont typeface="Wingdings" panose="05000000000000000000" charset="0"/>
              <a:buNone/>
            </a:pPr>
            <a:r>
              <a:rPr kumimoji="0" lang="zh-CN" altLang="en-US" sz="2000" b="1" i="0" u="none" strike="noStrike" kern="1200" cap="none" spc="0" normalizeH="0" baseline="0" noProof="0" dirty="0">
                <a:ln>
                  <a:noFill/>
                </a:ln>
                <a:solidFill>
                  <a:srgbClr val="FF0000"/>
                </a:solidFill>
                <a:effectLst/>
                <a:uLnTx/>
                <a:uFillTx/>
                <a:latin typeface="+mj-lt"/>
                <a:ea typeface="+mj-ea"/>
                <a:cs typeface="+mj-cs"/>
              </a:rPr>
              <a:t>微信视频号、头条号：财经宁哥</a:t>
            </a:r>
          </a:p>
          <a:p>
            <a:pPr marR="0" indent="0" algn="l" defTabSz="914400" rtl="0" eaLnBrk="1" fontAlgn="auto" latinLnBrk="0" hangingPunct="1">
              <a:lnSpc>
                <a:spcPct val="100000"/>
              </a:lnSpc>
              <a:spcBef>
                <a:spcPct val="0"/>
              </a:spcBef>
              <a:spcAft>
                <a:spcPts val="0"/>
              </a:spcAft>
              <a:buClrTx/>
              <a:buSzTx/>
              <a:buFont typeface="Wingdings" panose="05000000000000000000" charset="0"/>
              <a:buNone/>
            </a:pPr>
            <a:endParaRPr kumimoji="0" lang="zh-CN" altLang="en-US" sz="2000" b="1" i="0" u="none" strike="noStrike" kern="1200" cap="none" spc="0" normalizeH="0" baseline="0" noProof="0" dirty="0">
              <a:ln>
                <a:noFill/>
              </a:ln>
              <a:solidFill>
                <a:srgbClr val="FF0000"/>
              </a:solidFill>
              <a:effectLst/>
              <a:uLnTx/>
              <a:uFillTx/>
              <a:latin typeface="+mj-lt"/>
              <a:ea typeface="+mj-ea"/>
              <a:cs typeface="+mj-cs"/>
            </a:endParaRPr>
          </a:p>
          <a:p>
            <a:pPr marR="0" indent="0" algn="l" defTabSz="914400" rtl="0" eaLnBrk="1" fontAlgn="auto" latinLnBrk="0" hangingPunct="1">
              <a:lnSpc>
                <a:spcPct val="100000"/>
              </a:lnSpc>
              <a:spcBef>
                <a:spcPct val="0"/>
              </a:spcBef>
              <a:spcAft>
                <a:spcPts val="0"/>
              </a:spcAft>
              <a:buClrTx/>
              <a:buSzTx/>
              <a:buFont typeface="Wingdings" panose="05000000000000000000" charset="0"/>
              <a:buNone/>
            </a:pPr>
            <a:r>
              <a:rPr kumimoji="0" lang="zh-CN" altLang="en-US" sz="2000" b="1" i="0" u="none" strike="noStrike" kern="1200" cap="none" spc="0" normalizeH="0" baseline="0" noProof="0" dirty="0">
                <a:ln>
                  <a:noFill/>
                </a:ln>
                <a:solidFill>
                  <a:schemeClr val="tx1"/>
                </a:solidFill>
                <a:effectLst/>
                <a:uLnTx/>
                <a:uFillTx/>
                <a:latin typeface="+mj-lt"/>
                <a:ea typeface="+mj-ea"/>
                <a:cs typeface="+mj-cs"/>
              </a:rPr>
              <a:t>微信公众号：天弘基金渠道服务</a:t>
            </a:r>
          </a:p>
          <a:p>
            <a:pPr marL="0" marR="0" indent="0" algn="l" defTabSz="914400" rtl="0" eaLnBrk="1" fontAlgn="auto" latinLnBrk="0" hangingPunct="1">
              <a:lnSpc>
                <a:spcPct val="90000"/>
              </a:lnSpc>
              <a:spcBef>
                <a:spcPct val="0"/>
              </a:spcBef>
              <a:spcAft>
                <a:spcPts val="0"/>
              </a:spcAft>
              <a:buClrTx/>
              <a:buSzTx/>
              <a:buFontTx/>
              <a:buNone/>
            </a:pPr>
            <a:endParaRPr kumimoji="0" lang="zh-CN" altLang="en-US" sz="20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刘宁 简介</a:t>
            </a:r>
          </a:p>
        </p:txBody>
      </p:sp>
      <p:pic>
        <p:nvPicPr>
          <p:cNvPr id="5" name="图片 4"/>
          <p:cNvPicPr>
            <a:picLocks noChangeAspect="1"/>
          </p:cNvPicPr>
          <p:nvPr/>
        </p:nvPicPr>
        <p:blipFill>
          <a:blip r:embed="rId2"/>
          <a:stretch>
            <a:fillRect/>
          </a:stretch>
        </p:blipFill>
        <p:spPr>
          <a:xfrm>
            <a:off x="981710" y="1072515"/>
            <a:ext cx="3117215" cy="4709160"/>
          </a:xfrm>
          <a:prstGeom prst="rect">
            <a:avLst/>
          </a:prstGeom>
        </p:spPr>
      </p:pic>
      <p:sp>
        <p:nvSpPr>
          <p:cNvPr id="6" name="文本框 5"/>
          <p:cNvSpPr txBox="1"/>
          <p:nvPr/>
        </p:nvSpPr>
        <p:spPr>
          <a:xfrm>
            <a:off x="4444365" y="3211830"/>
            <a:ext cx="3303270" cy="434340"/>
          </a:xfrm>
          <a:prstGeom prst="rect">
            <a:avLst/>
          </a:prstGeom>
        </p:spPr>
        <p:txBody>
          <a:bodyPr vert="horz" lIns="91440" tIns="45720" rIns="91440" bIns="45720" rtlCol="0" anchor="ctr">
            <a:normAutofit fontScale="80000" lnSpcReduction="20000"/>
          </a:bodyPr>
          <a:lstStyle/>
          <a:p>
            <a:pPr marL="0" marR="0" indent="0" algn="l" defTabSz="914400" rtl="0" eaLnBrk="1" fontAlgn="auto" latinLnBrk="0" hangingPunct="1">
              <a:lnSpc>
                <a:spcPct val="90000"/>
              </a:lnSpc>
              <a:spcBef>
                <a:spcPct val="0"/>
              </a:spcBef>
              <a:spcAft>
                <a:spcPts val="0"/>
              </a:spcAft>
              <a:buClrTx/>
              <a:buSzTx/>
              <a:buFontTx/>
              <a:buNone/>
            </a:pPr>
            <a:endParaRPr kumimoji="0" lang="zh-CN" altLang="en-US" sz="3600" b="0" i="0" u="none" strike="noStrike" kern="1200" cap="none" spc="0" normalizeH="0" baseline="0" noProof="0" dirty="0">
              <a:ln>
                <a:noFill/>
              </a:ln>
              <a:solidFill>
                <a:srgbClr val="0070C0"/>
              </a:solidFill>
              <a:effectLst/>
              <a:uLnTx/>
              <a:uFillTx/>
              <a:latin typeface="+mj-lt"/>
              <a:ea typeface="+mj-ea"/>
              <a:cs typeface="+mj-cs"/>
            </a:endParaRPr>
          </a:p>
        </p:txBody>
      </p:sp>
      <p:pic>
        <p:nvPicPr>
          <p:cNvPr id="4" name="图片 3"/>
          <p:cNvPicPr>
            <a:picLocks noChangeAspect="1"/>
          </p:cNvPicPr>
          <p:nvPr/>
        </p:nvPicPr>
        <p:blipFill>
          <a:blip r:embed="rId3"/>
          <a:stretch>
            <a:fillRect/>
          </a:stretch>
        </p:blipFill>
        <p:spPr>
          <a:xfrm>
            <a:off x="4377691" y="4057650"/>
            <a:ext cx="1718310" cy="1700762"/>
          </a:xfrm>
          <a:prstGeom prst="rect">
            <a:avLst/>
          </a:prstGeom>
        </p:spPr>
      </p:pic>
      <p:sp>
        <p:nvSpPr>
          <p:cNvPr id="9" name="文本框 8"/>
          <p:cNvSpPr txBox="1"/>
          <p:nvPr/>
        </p:nvSpPr>
        <p:spPr>
          <a:xfrm>
            <a:off x="4444365" y="1249680"/>
            <a:ext cx="6776720" cy="2526030"/>
          </a:xfrm>
          <a:prstGeom prst="rect">
            <a:avLst/>
          </a:prstGeom>
        </p:spPr>
        <p:txBody>
          <a:bodyPr vert="horz" lIns="91440" tIns="45720" rIns="91440" bIns="45720" rtlCol="0" anchor="ctr">
            <a:noAutofit/>
          </a:bodyPr>
          <a:lstStyle/>
          <a:p>
            <a:pPr marR="0" algn="l" defTabSz="914400" rtl="0" eaLnBrk="1" fontAlgn="auto" latinLnBrk="0" hangingPunct="1">
              <a:lnSpc>
                <a:spcPct val="100000"/>
              </a:lnSpc>
              <a:spcBef>
                <a:spcPct val="0"/>
              </a:spcBef>
              <a:spcAft>
                <a:spcPts val="0"/>
              </a:spcAft>
              <a:buClrTx/>
              <a:buSzTx/>
            </a:pPr>
            <a:r>
              <a:rPr lang="zh-CN" altLang="en-US" sz="2000" b="1" dirty="0">
                <a:solidFill>
                  <a:srgbClr val="292929"/>
                </a:solidFill>
                <a:latin typeface="+mn-ea"/>
                <a:cs typeface="+mj-cs"/>
                <a:sym typeface="+mn-ea"/>
              </a:rPr>
              <a:t>刘宁</a:t>
            </a:r>
            <a:r>
              <a:rPr lang="zh-CN" altLang="en-US" sz="2000" dirty="0">
                <a:solidFill>
                  <a:srgbClr val="292929"/>
                </a:solidFill>
                <a:latin typeface="+mn-ea"/>
                <a:cs typeface="+mj-cs"/>
                <a:sym typeface="+mn-ea"/>
              </a:rPr>
              <a:t>先生，天弘基金首席策略分析师</a:t>
            </a:r>
          </a:p>
          <a:p>
            <a:pPr marR="0" algn="l" defTabSz="914400" rtl="0" eaLnBrk="1" fontAlgn="auto" latinLnBrk="0" hangingPunct="1">
              <a:lnSpc>
                <a:spcPct val="100000"/>
              </a:lnSpc>
              <a:spcBef>
                <a:spcPct val="0"/>
              </a:spcBef>
              <a:spcAft>
                <a:spcPts val="0"/>
              </a:spcAft>
              <a:buClrTx/>
              <a:buSzTx/>
            </a:pPr>
            <a:endParaRPr lang="zh-CN" altLang="en-US" sz="2000" dirty="0">
              <a:solidFill>
                <a:srgbClr val="292929"/>
              </a:solidFill>
              <a:latin typeface="+mn-ea"/>
              <a:cs typeface="+mj-cs"/>
            </a:endParaRPr>
          </a:p>
          <a:p>
            <a:pPr marR="0" indent="0" algn="l" defTabSz="914400" rtl="0" eaLnBrk="1" fontAlgn="auto" latinLnBrk="0" hangingPunct="1">
              <a:lnSpc>
                <a:spcPct val="100000"/>
              </a:lnSpc>
              <a:spcBef>
                <a:spcPct val="0"/>
              </a:spcBef>
              <a:spcAft>
                <a:spcPts val="0"/>
              </a:spcAft>
              <a:buClrTx/>
              <a:buSzTx/>
              <a:buFont typeface="Wingdings" panose="05000000000000000000" charset="0"/>
              <a:buNone/>
            </a:pPr>
            <a:r>
              <a:rPr lang="zh-CN" altLang="en-US" sz="2000" dirty="0">
                <a:solidFill>
                  <a:srgbClr val="292929"/>
                </a:solidFill>
                <a:latin typeface="+mn-ea"/>
                <a:cs typeface="+mj-cs"/>
                <a:sym typeface="+mn-ea"/>
              </a:rPr>
              <a:t>南京大学数学系本科，工程管理学院硕士研究生。</a:t>
            </a:r>
            <a:endParaRPr lang="en-US" altLang="zh-CN" sz="2000" dirty="0">
              <a:solidFill>
                <a:srgbClr val="292929"/>
              </a:solidFill>
              <a:latin typeface="+mn-ea"/>
              <a:cs typeface="+mj-cs"/>
            </a:endParaRPr>
          </a:p>
          <a:p>
            <a:pPr marR="0" indent="0" algn="l" defTabSz="914400" rtl="0" eaLnBrk="1" fontAlgn="auto" latinLnBrk="0" hangingPunct="1">
              <a:lnSpc>
                <a:spcPct val="100000"/>
              </a:lnSpc>
              <a:spcBef>
                <a:spcPct val="0"/>
              </a:spcBef>
              <a:spcAft>
                <a:spcPts val="0"/>
              </a:spcAft>
              <a:buClrTx/>
              <a:buSzTx/>
              <a:buFont typeface="Wingdings" panose="05000000000000000000" charset="0"/>
              <a:buNone/>
            </a:pPr>
            <a:endParaRPr lang="en-US" altLang="zh-CN" sz="2000" dirty="0">
              <a:solidFill>
                <a:srgbClr val="292929"/>
              </a:solidFill>
              <a:latin typeface="+mn-ea"/>
              <a:cs typeface="+mj-cs"/>
              <a:sym typeface="+mn-ea"/>
            </a:endParaRPr>
          </a:p>
          <a:p>
            <a:pPr marR="0" indent="0" algn="l" defTabSz="914400" rtl="0" eaLnBrk="1" fontAlgn="auto" latinLnBrk="0" hangingPunct="1">
              <a:lnSpc>
                <a:spcPct val="100000"/>
              </a:lnSpc>
              <a:spcBef>
                <a:spcPct val="0"/>
              </a:spcBef>
              <a:spcAft>
                <a:spcPts val="0"/>
              </a:spcAft>
              <a:buClrTx/>
              <a:buSzTx/>
              <a:buFont typeface="Wingdings" panose="05000000000000000000" charset="0"/>
              <a:buNone/>
            </a:pPr>
            <a:r>
              <a:rPr lang="en-US" altLang="zh-CN" sz="2000" dirty="0">
                <a:solidFill>
                  <a:srgbClr val="292929"/>
                </a:solidFill>
                <a:latin typeface="+mn-ea"/>
                <a:cs typeface="+mj-cs"/>
                <a:sym typeface="+mn-ea"/>
              </a:rPr>
              <a:t>14</a:t>
            </a:r>
            <a:r>
              <a:rPr lang="zh-CN" altLang="en-US" sz="2000" dirty="0">
                <a:solidFill>
                  <a:srgbClr val="292929"/>
                </a:solidFill>
                <a:latin typeface="+mn-ea"/>
                <a:cs typeface="+mj-cs"/>
                <a:sym typeface="+mn-ea"/>
              </a:rPr>
              <a:t>年公募基金从业经验。曾就职于易方达基金管理有限公司、泓德基金管理有限公司。</a:t>
            </a:r>
          </a:p>
          <a:p>
            <a:pPr marR="0" indent="0" algn="l" defTabSz="914400" rtl="0" eaLnBrk="1" fontAlgn="auto" latinLnBrk="0" hangingPunct="1">
              <a:lnSpc>
                <a:spcPct val="100000"/>
              </a:lnSpc>
              <a:spcBef>
                <a:spcPct val="0"/>
              </a:spcBef>
              <a:spcAft>
                <a:spcPts val="0"/>
              </a:spcAft>
              <a:buClrTx/>
              <a:buSzTx/>
              <a:buFont typeface="Wingdings" panose="05000000000000000000" charset="0"/>
              <a:buNone/>
            </a:pPr>
            <a:endParaRPr kumimoji="0" lang="zh-CN" altLang="en-US" sz="2000" b="0" i="0" u="none" strike="noStrike" kern="1200" cap="none" spc="0" normalizeH="0" baseline="0" noProof="0" dirty="0">
              <a:ln>
                <a:noFill/>
              </a:ln>
              <a:solidFill>
                <a:srgbClr val="292929"/>
              </a:solidFill>
              <a:effectLst/>
              <a:uLnTx/>
              <a:uFillTx/>
              <a:latin typeface="+mn-ea"/>
              <a:ea typeface="+mj-ea"/>
              <a:cs typeface="+mj-cs"/>
              <a:sym typeface="+mn-ea"/>
            </a:endParaRPr>
          </a:p>
          <a:p>
            <a:pPr marR="0" indent="0" algn="l" defTabSz="914400" rtl="0" eaLnBrk="1" fontAlgn="auto" latinLnBrk="0" hangingPunct="1">
              <a:lnSpc>
                <a:spcPct val="100000"/>
              </a:lnSpc>
              <a:spcBef>
                <a:spcPct val="0"/>
              </a:spcBef>
              <a:spcAft>
                <a:spcPts val="0"/>
              </a:spcAft>
              <a:buClrTx/>
              <a:buSzTx/>
              <a:buFont typeface="Wingdings" panose="05000000000000000000" charset="0"/>
              <a:buNone/>
            </a:pPr>
            <a:r>
              <a:rPr kumimoji="0" lang="zh-CN" altLang="en-US" sz="2000" b="0" i="0" u="none" strike="noStrike" kern="1200" cap="none" spc="0" normalizeH="0" baseline="0" noProof="0" dirty="0">
                <a:ln>
                  <a:noFill/>
                </a:ln>
                <a:solidFill>
                  <a:srgbClr val="292929"/>
                </a:solidFill>
                <a:effectLst/>
                <a:uLnTx/>
                <a:uFillTx/>
                <a:latin typeface="+mj-lt"/>
                <a:ea typeface="+mj-ea"/>
                <a:cs typeface="+mj-cs"/>
              </a:rPr>
              <a:t>微信视频号：</a:t>
            </a:r>
            <a:r>
              <a:rPr lang="zh-CN" altLang="en-US" sz="2000" dirty="0">
                <a:solidFill>
                  <a:srgbClr val="292929"/>
                </a:solidFill>
                <a:latin typeface="+mj-lt"/>
                <a:ea typeface="+mj-ea"/>
                <a:cs typeface="+mj-cs"/>
              </a:rPr>
              <a:t>财经宁哥</a:t>
            </a:r>
            <a:endParaRPr kumimoji="0" lang="zh-CN" altLang="en-US" sz="2000" b="0" i="0" u="none" strike="noStrike" kern="1200" cap="none" spc="0" normalizeH="0" baseline="0" noProof="0" dirty="0">
              <a:ln>
                <a:noFill/>
              </a:ln>
              <a:solidFill>
                <a:srgbClr val="292929"/>
              </a:solidFill>
              <a:effectLst/>
              <a:uLnTx/>
              <a:uFillTx/>
              <a:latin typeface="+mj-lt"/>
              <a:ea typeface="+mj-ea"/>
              <a:cs typeface="+mj-cs"/>
            </a:endParaRPr>
          </a:p>
          <a:p>
            <a:pPr marL="0" marR="0" indent="0" algn="l" defTabSz="914400" rtl="0" eaLnBrk="1" fontAlgn="auto" latinLnBrk="0" hangingPunct="1">
              <a:lnSpc>
                <a:spcPct val="90000"/>
              </a:lnSpc>
              <a:spcBef>
                <a:spcPct val="0"/>
              </a:spcBef>
              <a:spcAft>
                <a:spcPts val="0"/>
              </a:spcAft>
              <a:buClrTx/>
              <a:buSzTx/>
              <a:buFontTx/>
              <a:buNone/>
            </a:pPr>
            <a:endParaRPr kumimoji="0" lang="zh-CN" altLang="en-US" sz="700" b="0" i="0" u="none" strike="noStrike" kern="1200" cap="none" spc="0" normalizeH="0" baseline="0" noProof="0" dirty="0">
              <a:ln>
                <a:noFill/>
              </a:ln>
              <a:solidFill>
                <a:srgbClr val="292929"/>
              </a:solidFill>
              <a:effectLst/>
              <a:uLnTx/>
              <a:uFillTx/>
              <a:latin typeface="+mj-lt"/>
              <a:ea typeface="+mj-ea"/>
              <a:cs typeface="+mj-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b="1" dirty="0">
                <a:latin typeface="Arial" panose="020B0604020202020204" pitchFamily="34" charset="0"/>
                <a:cs typeface="Arial" panose="020B0604020202020204" pitchFamily="34" charset="0"/>
              </a:rPr>
              <a:t>风险提示</a:t>
            </a:r>
          </a:p>
        </p:txBody>
      </p:sp>
      <p:sp>
        <p:nvSpPr>
          <p:cNvPr id="4" name="矩形 3"/>
          <p:cNvSpPr/>
          <p:nvPr/>
        </p:nvSpPr>
        <p:spPr>
          <a:xfrm>
            <a:off x="183356" y="1081894"/>
            <a:ext cx="12008644" cy="5082160"/>
          </a:xfrm>
          <a:prstGeom prst="rect">
            <a:avLst/>
          </a:prstGeom>
        </p:spPr>
        <p:txBody>
          <a:bodyPr wrap="square">
            <a:spAutoFit/>
          </a:bodyPr>
          <a:lstStyle/>
          <a:p>
            <a:pPr algn="just">
              <a:lnSpc>
                <a:spcPct val="150000"/>
              </a:lnSpc>
            </a:pPr>
            <a:r>
              <a:rPr lang="zh-CN" altLang="en-US" sz="700" dirty="0">
                <a:solidFill>
                  <a:prstClr val="black"/>
                </a:solidFill>
                <a:latin typeface="+mn-ea"/>
              </a:rPr>
              <a:t>尊敬的投资者：</a:t>
            </a:r>
          </a:p>
          <a:p>
            <a:pPr algn="just">
              <a:lnSpc>
                <a:spcPct val="150000"/>
              </a:lnSpc>
            </a:pPr>
            <a:r>
              <a:rPr lang="zh-CN" altLang="en-US" sz="700" dirty="0">
                <a:solidFill>
                  <a:prstClr val="black"/>
                </a:solidFill>
                <a:latin typeface="+mn-ea"/>
              </a:rPr>
              <a:t>投资有风险，投资需谨慎。公开募集证券投资基金（以下简称“基金”）是一种长期投资工具，其主要功能是分散投资，降低投资单一证券所带来的个别风险。基金不同于银行储蓄等能够提供固定收益预期的金融工具，当您购买基金产品时，既可能按持有份额分享基金投资所产生的收益，也可能承担基金投资所带来的损失。您在做出投资决策之前，请仔细阅读基金合同、基金招募说明书和基金产品资料概要等产品法律文件和本风险揭示书，充分认识本基金的风险收益特征和产品特性，认真考虑本基金存在的各项风险因素，并根据自身的投资目的、投资期限、投资经验、资产状况等因素充分考虑自身的风险承受能力，在了解产品情况及销售适当性意见的基础上，理性判断并谨慎做出投资决策。</a:t>
            </a:r>
          </a:p>
          <a:p>
            <a:pPr algn="just">
              <a:lnSpc>
                <a:spcPct val="150000"/>
              </a:lnSpc>
            </a:pPr>
            <a:r>
              <a:rPr lang="zh-CN" altLang="en-US" sz="700" dirty="0">
                <a:solidFill>
                  <a:prstClr val="black"/>
                </a:solidFill>
                <a:latin typeface="+mn-ea"/>
              </a:rPr>
              <a:t>根据有关法律法规，天弘基金管理有限公司做出如下风险揭示：</a:t>
            </a:r>
          </a:p>
          <a:p>
            <a:pPr algn="just">
              <a:lnSpc>
                <a:spcPct val="150000"/>
              </a:lnSpc>
            </a:pPr>
            <a:r>
              <a:rPr lang="zh-CN" altLang="en-US" sz="700" dirty="0">
                <a:solidFill>
                  <a:prstClr val="black"/>
                </a:solidFill>
                <a:latin typeface="+mn-ea"/>
              </a:rPr>
              <a:t>一、依据投资对象的不同</a:t>
            </a:r>
            <a:r>
              <a:rPr lang="en-US" altLang="zh-CN" sz="700" dirty="0">
                <a:solidFill>
                  <a:prstClr val="black"/>
                </a:solidFill>
                <a:latin typeface="+mn-ea"/>
              </a:rPr>
              <a:t>,</a:t>
            </a:r>
            <a:r>
              <a:rPr lang="zh-CN" altLang="en-US" sz="700" dirty="0">
                <a:solidFill>
                  <a:prstClr val="black"/>
                </a:solidFill>
                <a:latin typeface="+mn-ea"/>
              </a:rPr>
              <a:t>基金分为股票基金、混合基金、债券基金、货币市场基金、基金中基金、商品基金等不同类型，您投资不同类型的基金将获得不同的收益预期，也将承担不同程度的风险。一般来说，基金的收益预期越高，您承担的风险也越大。</a:t>
            </a:r>
          </a:p>
          <a:p>
            <a:pPr algn="just">
              <a:lnSpc>
                <a:spcPct val="150000"/>
              </a:lnSpc>
            </a:pPr>
            <a:r>
              <a:rPr lang="zh-CN" altLang="en-US" sz="700" dirty="0">
                <a:solidFill>
                  <a:prstClr val="black"/>
                </a:solidFill>
                <a:latin typeface="+mn-ea"/>
              </a:rPr>
              <a:t>二、基金在投资运作过程中可能面临各种风险，既包括市场风险，也包括基金自身的管理风险、技术风险和合规风险等。巨额赎回风险是开放式基金所特有的一种风险，即当单个开放日基金的净赎回申请超过基金总份额的一定比例（开放式基金为百分之十，定期开放基金为百分之二十，中国证监会规定的特殊产品除外）时，您将可能无法及时赎回申请的全部基金份额，或您赎回的款项可能延缓支付。</a:t>
            </a:r>
          </a:p>
          <a:p>
            <a:pPr algn="just">
              <a:lnSpc>
                <a:spcPct val="150000"/>
              </a:lnSpc>
            </a:pPr>
            <a:r>
              <a:rPr lang="zh-CN" altLang="en-US" sz="700" dirty="0">
                <a:solidFill>
                  <a:prstClr val="black"/>
                </a:solidFill>
                <a:latin typeface="+mn-ea"/>
              </a:rPr>
              <a:t>三、您应当充分了解基金定期定额投资和零存整取等储蓄方式的区别。定期定额投资是引导投资者进行长期投资、平均投资成本的一种简单易行的投资方式，但并不能规避基金投资所固有的风险，不能保证投资者获得收益，也不是替代储蓄的等效理财方式。</a:t>
            </a:r>
          </a:p>
          <a:p>
            <a:pPr algn="just">
              <a:lnSpc>
                <a:spcPct val="150000"/>
              </a:lnSpc>
            </a:pPr>
            <a:r>
              <a:rPr lang="zh-CN" altLang="en-US" sz="700" dirty="0">
                <a:solidFill>
                  <a:prstClr val="black"/>
                </a:solidFill>
                <a:latin typeface="+mn-ea"/>
              </a:rPr>
              <a:t>四、特殊类型产品风险揭示：</a:t>
            </a:r>
          </a:p>
          <a:p>
            <a:pPr algn="just">
              <a:lnSpc>
                <a:spcPct val="150000"/>
              </a:lnSpc>
            </a:pPr>
            <a:r>
              <a:rPr lang="en-US" altLang="zh-CN" sz="700" dirty="0">
                <a:solidFill>
                  <a:prstClr val="black"/>
                </a:solidFill>
                <a:latin typeface="+mn-ea"/>
              </a:rPr>
              <a:t>1.</a:t>
            </a:r>
            <a:r>
              <a:rPr lang="zh-CN" altLang="en-US" sz="700" dirty="0">
                <a:solidFill>
                  <a:prstClr val="black"/>
                </a:solidFill>
                <a:latin typeface="+mn-ea"/>
              </a:rPr>
              <a:t>如果您购买的产品为养老目标基金，产品“养老”的名称不代表收益保障或其他任何形式的收益承诺，产品不保本，可能发生亏损。请您仔细阅读专门风险揭示书，确认了解产品特征。</a:t>
            </a:r>
          </a:p>
          <a:p>
            <a:pPr algn="just">
              <a:lnSpc>
                <a:spcPct val="150000"/>
              </a:lnSpc>
            </a:pPr>
            <a:r>
              <a:rPr lang="en-US" altLang="zh-CN" sz="700" dirty="0">
                <a:solidFill>
                  <a:prstClr val="black"/>
                </a:solidFill>
                <a:latin typeface="+mn-ea"/>
              </a:rPr>
              <a:t>2.</a:t>
            </a:r>
            <a:r>
              <a:rPr lang="zh-CN" altLang="en-US" sz="700" dirty="0">
                <a:solidFill>
                  <a:prstClr val="black"/>
                </a:solidFill>
                <a:latin typeface="+mn-ea"/>
              </a:rPr>
              <a:t>如果您购买的产品为货币市场基金，购买货币市场基金并不等于将资金作为存款存放在银行或者存款类金融机构，基金管理人不保证基金一定盈利，也不保证最低收益。</a:t>
            </a:r>
          </a:p>
          <a:p>
            <a:pPr algn="just">
              <a:lnSpc>
                <a:spcPct val="150000"/>
              </a:lnSpc>
            </a:pPr>
            <a:r>
              <a:rPr lang="en-US" altLang="zh-CN" sz="700" dirty="0">
                <a:solidFill>
                  <a:prstClr val="black"/>
                </a:solidFill>
                <a:latin typeface="+mn-ea"/>
              </a:rPr>
              <a:t>3.</a:t>
            </a:r>
            <a:r>
              <a:rPr lang="zh-CN" altLang="en-US" sz="700" dirty="0">
                <a:solidFill>
                  <a:prstClr val="black"/>
                </a:solidFill>
                <a:latin typeface="+mn-ea"/>
              </a:rPr>
              <a:t>如果您购买的产品投资于境外证券，除了需要承担与境内证券投资基金类似的市场波动风险等一般投资风险之外，本基金还面临汇率风险等境外证券市场投资所面临的特别投资风险。</a:t>
            </a:r>
          </a:p>
          <a:p>
            <a:pPr algn="just">
              <a:lnSpc>
                <a:spcPct val="150000"/>
              </a:lnSpc>
            </a:pPr>
            <a:r>
              <a:rPr lang="en-US" altLang="zh-CN" sz="700" dirty="0">
                <a:solidFill>
                  <a:prstClr val="black"/>
                </a:solidFill>
                <a:latin typeface="+mn-ea"/>
              </a:rPr>
              <a:t>4.</a:t>
            </a:r>
            <a:r>
              <a:rPr lang="zh-CN" altLang="en-US" sz="700" dirty="0">
                <a:solidFill>
                  <a:prstClr val="black"/>
                </a:solidFill>
                <a:latin typeface="+mn-ea"/>
              </a:rPr>
              <a:t>如果您购买的产品以定期开放方式运作或者基金合同约定了基金份额最短持有期限，在封闭期或者最短持有期限内，您将面临因不能赎回或卖出基金份额而出现的流动性约束。</a:t>
            </a:r>
          </a:p>
          <a:p>
            <a:pPr algn="just">
              <a:lnSpc>
                <a:spcPct val="150000"/>
              </a:lnSpc>
            </a:pPr>
            <a:r>
              <a:rPr lang="zh-CN" altLang="en-US" sz="700" dirty="0">
                <a:solidFill>
                  <a:prstClr val="black"/>
                </a:solidFill>
                <a:latin typeface="+mn-ea"/>
              </a:rPr>
              <a:t>五、基金管理人承诺以诚实信用、勤勉尽责的原则管理和运用基金资产，但不保证本基金一定盈利，也不保证最低收益。本基金的过往业绩及其净值高低并不预示其未来业绩表现，基金管理人管理的其他基金的业绩并不构成对本基金业绩表现的保证。天弘基金管理有限公司提醒您基金投资的“买者自负”原则，在做出投资决策后，基金运营状况与基金净值变化引致的投资风险，由您自行负担。基金管理人、基金托管人、基金销售机构及相关机构不对基金投资收益做出任何承诺或保证。</a:t>
            </a:r>
          </a:p>
          <a:p>
            <a:pPr algn="just">
              <a:lnSpc>
                <a:spcPct val="150000"/>
              </a:lnSpc>
            </a:pPr>
            <a:r>
              <a:rPr lang="zh-CN" altLang="en-US" sz="700" dirty="0">
                <a:solidFill>
                  <a:prstClr val="black"/>
                </a:solidFill>
                <a:latin typeface="+mn-ea"/>
              </a:rPr>
              <a:t>六、</a:t>
            </a:r>
            <a:r>
              <a:rPr lang="en-US" altLang="zh-CN" sz="700" dirty="0">
                <a:solidFill>
                  <a:prstClr val="black"/>
                </a:solidFill>
                <a:latin typeface="+mn-ea"/>
              </a:rPr>
              <a:t>【</a:t>
            </a:r>
            <a:r>
              <a:rPr lang="zh-CN" altLang="en-US" sz="700" dirty="0">
                <a:solidFill>
                  <a:prstClr val="black"/>
                </a:solidFill>
                <a:latin typeface="+mn-ea"/>
              </a:rPr>
              <a:t>天弘安康颐利混合基金</a:t>
            </a:r>
            <a:r>
              <a:rPr lang="en-US" altLang="zh-CN" sz="700" dirty="0">
                <a:solidFill>
                  <a:prstClr val="black"/>
                </a:solidFill>
                <a:latin typeface="+mn-ea"/>
              </a:rPr>
              <a:t>】</a:t>
            </a:r>
            <a:r>
              <a:rPr lang="zh-CN" altLang="en-US" sz="700" dirty="0">
                <a:solidFill>
                  <a:prstClr val="black"/>
                </a:solidFill>
                <a:latin typeface="+mn-ea"/>
              </a:rPr>
              <a:t>（以下简称“本基金”）由天弘基金管理有限公司（以下简称“基金管理人”）依照有关法律法规及约定申请募集，并经中国证券监督管理委员会（以下简称“中国证监会”）许可注册。本基金的基金合同、基金招募说明书和基金产品资料概要已通过中国证监会基金电子披露网站（</a:t>
            </a:r>
            <a:r>
              <a:rPr lang="en-US" altLang="zh-CN" sz="700" dirty="0">
                <a:solidFill>
                  <a:prstClr val="black"/>
                </a:solidFill>
                <a:latin typeface="+mn-ea"/>
              </a:rPr>
              <a:t>http://eid.csrc.gov.cn/fund</a:t>
            </a:r>
            <a:r>
              <a:rPr lang="zh-CN" altLang="en-US" sz="700" dirty="0">
                <a:solidFill>
                  <a:prstClr val="black"/>
                </a:solidFill>
                <a:latin typeface="+mn-ea"/>
              </a:rPr>
              <a:t>）和基金管理人网站（</a:t>
            </a:r>
            <a:r>
              <a:rPr lang="en-US" altLang="zh-CN" sz="700" dirty="0">
                <a:solidFill>
                  <a:prstClr val="black"/>
                </a:solidFill>
                <a:latin typeface="+mn-ea"/>
              </a:rPr>
              <a:t>www.thfund.com.cn</a:t>
            </a:r>
            <a:r>
              <a:rPr lang="zh-CN" altLang="en-US" sz="700" dirty="0">
                <a:solidFill>
                  <a:prstClr val="black"/>
                </a:solidFill>
                <a:latin typeface="+mn-ea"/>
              </a:rPr>
              <a:t>）进行了公开披露。中国证监会对本基金的注册，并不表明其对本基金的投资价值、市场前景和收益作出实质性判断或保证，也不表明投资于本基金没有风险。</a:t>
            </a:r>
            <a:endParaRPr lang="en-US" altLang="zh-CN" sz="700" dirty="0">
              <a:solidFill>
                <a:prstClr val="black"/>
              </a:solidFill>
              <a:latin typeface="+mn-ea"/>
            </a:endParaRPr>
          </a:p>
          <a:p>
            <a:pPr algn="just">
              <a:lnSpc>
                <a:spcPct val="150000"/>
              </a:lnSpc>
            </a:pPr>
            <a:r>
              <a:rPr lang="zh-CN" altLang="en-US" sz="700" dirty="0">
                <a:solidFill>
                  <a:prstClr val="black"/>
                </a:solidFill>
                <a:latin typeface="+mn-ea"/>
              </a:rPr>
              <a:t>七、天弘安康颐养</a:t>
            </a:r>
            <a:r>
              <a:rPr lang="en-US" altLang="zh-CN" sz="700" dirty="0">
                <a:solidFill>
                  <a:prstClr val="black"/>
                </a:solidFill>
                <a:latin typeface="+mn-ea"/>
              </a:rPr>
              <a:t>A2017-2021</a:t>
            </a:r>
            <a:r>
              <a:rPr lang="zh-CN" altLang="en-US" sz="700" dirty="0">
                <a:solidFill>
                  <a:prstClr val="black"/>
                </a:solidFill>
                <a:latin typeface="+mn-ea"/>
              </a:rPr>
              <a:t>年完整年度收益率</a:t>
            </a:r>
            <a:r>
              <a:rPr lang="en-US" altLang="zh-CN" sz="700" dirty="0">
                <a:solidFill>
                  <a:prstClr val="black"/>
                </a:solidFill>
                <a:latin typeface="+mn-ea"/>
              </a:rPr>
              <a:t>/</a:t>
            </a:r>
            <a:r>
              <a:rPr lang="zh-CN" altLang="en-US" sz="700" dirty="0">
                <a:solidFill>
                  <a:prstClr val="black"/>
                </a:solidFill>
                <a:latin typeface="+mn-ea"/>
              </a:rPr>
              <a:t>业绩比较基准分别为</a:t>
            </a:r>
            <a:r>
              <a:rPr lang="en-US" altLang="zh-CN" sz="700" dirty="0">
                <a:solidFill>
                  <a:prstClr val="black"/>
                </a:solidFill>
                <a:latin typeface="+mn-ea"/>
              </a:rPr>
              <a:t>4.40%/3.01%</a:t>
            </a:r>
            <a:r>
              <a:rPr lang="zh-CN" altLang="en-US" sz="700" dirty="0">
                <a:solidFill>
                  <a:prstClr val="black"/>
                </a:solidFill>
                <a:latin typeface="+mn-ea"/>
              </a:rPr>
              <a:t>，</a:t>
            </a:r>
            <a:r>
              <a:rPr lang="en-US" altLang="zh-CN" sz="700" dirty="0">
                <a:solidFill>
                  <a:prstClr val="black"/>
                </a:solidFill>
                <a:latin typeface="+mn-ea"/>
              </a:rPr>
              <a:t>2.21%/2.92%</a:t>
            </a:r>
            <a:r>
              <a:rPr lang="zh-CN" altLang="en-US" sz="700" dirty="0">
                <a:solidFill>
                  <a:prstClr val="black"/>
                </a:solidFill>
                <a:latin typeface="+mn-ea"/>
              </a:rPr>
              <a:t>，</a:t>
            </a:r>
            <a:r>
              <a:rPr lang="en-US" altLang="zh-CN" sz="700" dirty="0">
                <a:solidFill>
                  <a:prstClr val="black"/>
                </a:solidFill>
                <a:latin typeface="+mn-ea"/>
              </a:rPr>
              <a:t>10.54%/2.84%</a:t>
            </a:r>
            <a:r>
              <a:rPr lang="zh-CN" altLang="en-US" sz="700" dirty="0">
                <a:solidFill>
                  <a:prstClr val="black"/>
                </a:solidFill>
                <a:latin typeface="+mn-ea"/>
              </a:rPr>
              <a:t>，</a:t>
            </a:r>
            <a:r>
              <a:rPr lang="en-US" altLang="zh-CN" sz="700" dirty="0">
                <a:solidFill>
                  <a:prstClr val="black"/>
                </a:solidFill>
                <a:latin typeface="+mn-ea"/>
              </a:rPr>
              <a:t>13.57%/2.77%</a:t>
            </a:r>
            <a:r>
              <a:rPr lang="zh-CN" altLang="en-US" sz="700" dirty="0">
                <a:solidFill>
                  <a:prstClr val="black"/>
                </a:solidFill>
                <a:latin typeface="+mn-ea"/>
              </a:rPr>
              <a:t>，</a:t>
            </a:r>
            <a:r>
              <a:rPr lang="en-US" altLang="zh-CN" sz="700" dirty="0">
                <a:solidFill>
                  <a:prstClr val="black"/>
                </a:solidFill>
                <a:latin typeface="+mn-ea"/>
              </a:rPr>
              <a:t>8.67%/2.69%</a:t>
            </a:r>
            <a:r>
              <a:rPr lang="zh-CN" altLang="en-US" sz="700" dirty="0">
                <a:solidFill>
                  <a:prstClr val="black"/>
                </a:solidFill>
                <a:latin typeface="+mn-ea"/>
              </a:rPr>
              <a:t>。历任基金经理：</a:t>
            </a:r>
            <a:r>
              <a:rPr lang="zh-CN" altLang="en-US" sz="700" dirty="0"/>
              <a:t>历任基金经理：李蕴炜（</a:t>
            </a:r>
            <a:r>
              <a:rPr lang="en-US" altLang="zh-CN" sz="700" dirty="0"/>
              <a:t>20121128-20140128</a:t>
            </a:r>
            <a:r>
              <a:rPr lang="zh-CN" altLang="en-US" sz="700" dirty="0"/>
              <a:t>）、钱文成（</a:t>
            </a:r>
            <a:r>
              <a:rPr lang="en-US" altLang="zh-CN" sz="700" dirty="0"/>
              <a:t>20140129-20200623</a:t>
            </a:r>
            <a:r>
              <a:rPr lang="zh-CN" altLang="en-US" sz="700" dirty="0"/>
              <a:t>）、田俊维（</a:t>
            </a:r>
            <a:r>
              <a:rPr lang="en-US" altLang="zh-CN" sz="700" dirty="0"/>
              <a:t>20200612-20210622</a:t>
            </a:r>
            <a:r>
              <a:rPr lang="zh-CN" altLang="en-US" sz="700" dirty="0"/>
              <a:t>）、姜晓丽（</a:t>
            </a:r>
            <a:r>
              <a:rPr lang="en-US" altLang="zh-CN" sz="700" dirty="0"/>
              <a:t>20130121</a:t>
            </a:r>
            <a:r>
              <a:rPr lang="zh-CN" altLang="en-US" sz="700" dirty="0"/>
              <a:t>至今）、于洋（</a:t>
            </a:r>
            <a:r>
              <a:rPr lang="en-US" altLang="zh-CN" sz="700" dirty="0"/>
              <a:t>20210226</a:t>
            </a:r>
            <a:r>
              <a:rPr lang="zh-CN" altLang="en-US" sz="700" dirty="0"/>
              <a:t>至今）、王华（</a:t>
            </a:r>
            <a:r>
              <a:rPr lang="en-US" altLang="zh-CN" sz="700" dirty="0"/>
              <a:t>20210917</a:t>
            </a:r>
            <a:r>
              <a:rPr lang="zh-CN" altLang="en-US" sz="700" dirty="0"/>
              <a:t>至今）、王昌俊（</a:t>
            </a:r>
            <a:r>
              <a:rPr lang="en-US" altLang="zh-CN" sz="700" dirty="0"/>
              <a:t>20211130</a:t>
            </a:r>
            <a:r>
              <a:rPr lang="zh-CN" altLang="en-US" sz="700" dirty="0"/>
              <a:t>至今）。业绩比较基准：三年期银行定期存款利率</a:t>
            </a:r>
            <a:r>
              <a:rPr lang="en-US" altLang="zh-CN" sz="700" dirty="0"/>
              <a:t>(</a:t>
            </a:r>
            <a:r>
              <a:rPr lang="zh-CN" altLang="en-US" sz="700" dirty="0"/>
              <a:t>税后</a:t>
            </a:r>
            <a:r>
              <a:rPr lang="en-US" altLang="zh-CN" sz="700" dirty="0"/>
              <a:t>)+0.75%</a:t>
            </a:r>
            <a:r>
              <a:rPr lang="zh-CN" altLang="en-US" sz="700" dirty="0"/>
              <a:t>。</a:t>
            </a:r>
            <a:r>
              <a:rPr lang="zh-CN" altLang="en-US" sz="700" dirty="0">
                <a:solidFill>
                  <a:prstClr val="black"/>
                </a:solidFill>
                <a:latin typeface="+mn-ea"/>
              </a:rPr>
              <a:t>天弘永利</a:t>
            </a:r>
            <a:r>
              <a:rPr lang="en-US" altLang="zh-CN" sz="700" dirty="0">
                <a:solidFill>
                  <a:prstClr val="black"/>
                </a:solidFill>
                <a:latin typeface="+mn-ea"/>
              </a:rPr>
              <a:t>A2017-2021</a:t>
            </a:r>
            <a:r>
              <a:rPr lang="zh-CN" altLang="en-US" sz="700" dirty="0">
                <a:solidFill>
                  <a:prstClr val="black"/>
                </a:solidFill>
                <a:latin typeface="+mn-ea"/>
              </a:rPr>
              <a:t>年完整年度收益率</a:t>
            </a:r>
            <a:r>
              <a:rPr lang="en-US" altLang="zh-CN" sz="700" dirty="0">
                <a:solidFill>
                  <a:prstClr val="black"/>
                </a:solidFill>
                <a:latin typeface="+mn-ea"/>
              </a:rPr>
              <a:t>/</a:t>
            </a:r>
            <a:r>
              <a:rPr lang="zh-CN" altLang="en-US" sz="700" dirty="0">
                <a:solidFill>
                  <a:prstClr val="black"/>
                </a:solidFill>
                <a:latin typeface="+mn-ea"/>
              </a:rPr>
              <a:t>业绩比较基准分别为</a:t>
            </a:r>
            <a:r>
              <a:rPr lang="en-US" altLang="zh-CN" sz="700" dirty="0">
                <a:solidFill>
                  <a:prstClr val="black"/>
                </a:solidFill>
                <a:latin typeface="+mn-ea"/>
              </a:rPr>
              <a:t>1.44%/0.25%</a:t>
            </a:r>
            <a:r>
              <a:rPr lang="zh-CN" altLang="en-US" sz="700" dirty="0">
                <a:solidFill>
                  <a:prstClr val="black"/>
                </a:solidFill>
                <a:latin typeface="+mn-ea"/>
              </a:rPr>
              <a:t>，</a:t>
            </a:r>
            <a:r>
              <a:rPr lang="en-US" altLang="zh-CN" sz="700" dirty="0">
                <a:solidFill>
                  <a:prstClr val="black"/>
                </a:solidFill>
                <a:latin typeface="+mn-ea"/>
              </a:rPr>
              <a:t>-0.37%/8.21%</a:t>
            </a:r>
            <a:r>
              <a:rPr lang="zh-CN" altLang="en-US" sz="700" dirty="0">
                <a:solidFill>
                  <a:prstClr val="black"/>
                </a:solidFill>
                <a:latin typeface="+mn-ea"/>
              </a:rPr>
              <a:t>，</a:t>
            </a:r>
            <a:r>
              <a:rPr lang="en-US" altLang="zh-CN" sz="700" dirty="0">
                <a:solidFill>
                  <a:prstClr val="black"/>
                </a:solidFill>
                <a:latin typeface="+mn-ea"/>
              </a:rPr>
              <a:t>13.34%/4.59%</a:t>
            </a:r>
            <a:r>
              <a:rPr lang="zh-CN" altLang="en-US" sz="700" dirty="0">
                <a:solidFill>
                  <a:prstClr val="black"/>
                </a:solidFill>
                <a:latin typeface="+mn-ea"/>
              </a:rPr>
              <a:t>，</a:t>
            </a:r>
            <a:r>
              <a:rPr lang="en-US" altLang="zh-CN" sz="700" dirty="0">
                <a:solidFill>
                  <a:prstClr val="black"/>
                </a:solidFill>
                <a:latin typeface="+mn-ea"/>
              </a:rPr>
              <a:t>11.10%/2.97%</a:t>
            </a:r>
            <a:r>
              <a:rPr lang="zh-CN" altLang="en-US" sz="700" dirty="0">
                <a:solidFill>
                  <a:prstClr val="black"/>
                </a:solidFill>
                <a:latin typeface="+mn-ea"/>
              </a:rPr>
              <a:t>，</a:t>
            </a:r>
            <a:r>
              <a:rPr lang="en-US" altLang="zh-CN" sz="700" dirty="0">
                <a:solidFill>
                  <a:prstClr val="black"/>
                </a:solidFill>
                <a:latin typeface="+mn-ea"/>
              </a:rPr>
              <a:t>13.89%/5.09%</a:t>
            </a:r>
            <a:r>
              <a:rPr lang="zh-CN" altLang="en-US" sz="700" dirty="0">
                <a:solidFill>
                  <a:prstClr val="black"/>
                </a:solidFill>
                <a:latin typeface="+mn-ea"/>
              </a:rPr>
              <a:t>。历任基金经理：姜晓丽（</a:t>
            </a:r>
            <a:r>
              <a:rPr lang="en-US" altLang="zh-CN" sz="700" dirty="0">
                <a:solidFill>
                  <a:prstClr val="black"/>
                </a:solidFill>
                <a:latin typeface="+mn-ea"/>
              </a:rPr>
              <a:t>20120803</a:t>
            </a:r>
            <a:r>
              <a:rPr lang="zh-CN" altLang="en-US" sz="700" dirty="0">
                <a:solidFill>
                  <a:prstClr val="black"/>
                </a:solidFill>
                <a:latin typeface="+mn-ea"/>
              </a:rPr>
              <a:t>至今）、张寓（</a:t>
            </a:r>
            <a:r>
              <a:rPr lang="en-US" altLang="zh-CN" sz="700" dirty="0">
                <a:solidFill>
                  <a:prstClr val="black"/>
                </a:solidFill>
                <a:latin typeface="+mn-ea"/>
              </a:rPr>
              <a:t>20210327</a:t>
            </a:r>
            <a:r>
              <a:rPr lang="zh-CN" altLang="en-US" sz="700" dirty="0">
                <a:solidFill>
                  <a:prstClr val="black"/>
                </a:solidFill>
                <a:latin typeface="+mn-ea"/>
              </a:rPr>
              <a:t>至今）。业绩比较基准：中债新综合指数。天弘增强回报</a:t>
            </a:r>
            <a:r>
              <a:rPr lang="en-US" altLang="zh-CN" sz="700" dirty="0">
                <a:solidFill>
                  <a:prstClr val="black"/>
                </a:solidFill>
                <a:latin typeface="+mn-ea"/>
              </a:rPr>
              <a:t>A</a:t>
            </a:r>
            <a:r>
              <a:rPr lang="zh-CN" altLang="en-US" sz="700" dirty="0">
                <a:solidFill>
                  <a:prstClr val="black"/>
                </a:solidFill>
                <a:latin typeface="+mn-ea"/>
              </a:rPr>
              <a:t>成立以来至</a:t>
            </a:r>
            <a:r>
              <a:rPr lang="en-US" altLang="zh-CN" sz="700" dirty="0">
                <a:solidFill>
                  <a:prstClr val="black"/>
                </a:solidFill>
                <a:latin typeface="+mn-ea"/>
              </a:rPr>
              <a:t>2021</a:t>
            </a:r>
            <a:r>
              <a:rPr lang="zh-CN" altLang="en-US" sz="700" dirty="0">
                <a:solidFill>
                  <a:prstClr val="black"/>
                </a:solidFill>
                <a:latin typeface="+mn-ea"/>
              </a:rPr>
              <a:t>年完整年度收益率</a:t>
            </a:r>
            <a:r>
              <a:rPr lang="en-US" altLang="zh-CN" sz="700" dirty="0">
                <a:solidFill>
                  <a:prstClr val="black"/>
                </a:solidFill>
                <a:latin typeface="+mn-ea"/>
              </a:rPr>
              <a:t>/</a:t>
            </a:r>
            <a:r>
              <a:rPr lang="zh-CN" altLang="en-US" sz="700" dirty="0">
                <a:solidFill>
                  <a:prstClr val="black"/>
                </a:solidFill>
                <a:latin typeface="+mn-ea"/>
              </a:rPr>
              <a:t>业绩比较基准为</a:t>
            </a:r>
            <a:r>
              <a:rPr lang="en-US" altLang="zh-CN" sz="700" dirty="0">
                <a:solidFill>
                  <a:prstClr val="black"/>
                </a:solidFill>
                <a:latin typeface="+mn-ea"/>
              </a:rPr>
              <a:t>5.78%/3.51%</a:t>
            </a:r>
            <a:r>
              <a:rPr lang="zh-CN" altLang="en-US" sz="700" dirty="0">
                <a:solidFill>
                  <a:prstClr val="black"/>
                </a:solidFill>
                <a:latin typeface="+mn-ea"/>
              </a:rPr>
              <a:t>，</a:t>
            </a:r>
            <a:r>
              <a:rPr lang="en-US" altLang="zh-CN" sz="700" dirty="0">
                <a:solidFill>
                  <a:prstClr val="black"/>
                </a:solidFill>
                <a:latin typeface="+mn-ea"/>
              </a:rPr>
              <a:t>15.21%/5.32%</a:t>
            </a:r>
            <a:r>
              <a:rPr lang="zh-CN" altLang="en-US" sz="700" dirty="0">
                <a:solidFill>
                  <a:prstClr val="black"/>
                </a:solidFill>
                <a:latin typeface="+mn-ea"/>
              </a:rPr>
              <a:t>，</a:t>
            </a:r>
            <a:r>
              <a:rPr lang="en-US" altLang="zh-CN" sz="700" dirty="0">
                <a:solidFill>
                  <a:prstClr val="black"/>
                </a:solidFill>
                <a:latin typeface="+mn-ea"/>
              </a:rPr>
              <a:t>14.30%/0.87%</a:t>
            </a:r>
            <a:r>
              <a:rPr lang="zh-CN" altLang="en-US" sz="700" dirty="0">
                <a:solidFill>
                  <a:prstClr val="black"/>
                </a:solidFill>
                <a:latin typeface="+mn-ea"/>
              </a:rPr>
              <a:t>。历任基金经理：肖志刚（</a:t>
            </a:r>
            <a:r>
              <a:rPr lang="en-US" altLang="zh-CN" sz="700" dirty="0">
                <a:solidFill>
                  <a:prstClr val="black"/>
                </a:solidFill>
                <a:latin typeface="+mn-ea"/>
              </a:rPr>
              <a:t>20190529-20190824</a:t>
            </a:r>
            <a:r>
              <a:rPr lang="zh-CN" altLang="en-US" sz="700" dirty="0">
                <a:solidFill>
                  <a:prstClr val="black"/>
                </a:solidFill>
                <a:latin typeface="+mn-ea"/>
              </a:rPr>
              <a:t>）、</a:t>
            </a:r>
            <a:r>
              <a:rPr lang="zh-CN" altLang="en-US" sz="700" dirty="0"/>
              <a:t>姜晓丽（</a:t>
            </a:r>
            <a:r>
              <a:rPr lang="en-US" altLang="zh-CN" sz="700" dirty="0"/>
              <a:t>20120803</a:t>
            </a:r>
            <a:r>
              <a:rPr lang="zh-CN" altLang="en-US" sz="700" dirty="0"/>
              <a:t>至今）、张寓（</a:t>
            </a:r>
            <a:r>
              <a:rPr lang="en-US" altLang="zh-CN" sz="700" dirty="0"/>
              <a:t>20210327</a:t>
            </a:r>
            <a:r>
              <a:rPr lang="zh-CN" altLang="en-US" sz="700" dirty="0"/>
              <a:t>至今）、杜广（</a:t>
            </a:r>
            <a:r>
              <a:rPr lang="en-US" altLang="zh-CN" sz="700" dirty="0"/>
              <a:t>20210619</a:t>
            </a:r>
            <a:r>
              <a:rPr lang="zh-CN" altLang="en-US" sz="700" dirty="0"/>
              <a:t>至今）、赵鼎龙（</a:t>
            </a:r>
            <a:r>
              <a:rPr lang="en-US" altLang="zh-CN" sz="700" dirty="0"/>
              <a:t>20211130</a:t>
            </a:r>
            <a:r>
              <a:rPr lang="zh-CN" altLang="en-US" sz="700" dirty="0"/>
              <a:t>至今）。</a:t>
            </a:r>
            <a:r>
              <a:rPr lang="zh-CN" altLang="en-US" sz="700" dirty="0">
                <a:solidFill>
                  <a:prstClr val="black"/>
                </a:solidFill>
                <a:latin typeface="+mn-ea"/>
              </a:rPr>
              <a:t>业绩比较基准：中债综合全价指数收益率*</a:t>
            </a:r>
            <a:r>
              <a:rPr lang="en-US" altLang="zh-CN" sz="700" dirty="0">
                <a:solidFill>
                  <a:prstClr val="black"/>
                </a:solidFill>
                <a:latin typeface="+mn-ea"/>
              </a:rPr>
              <a:t>80%+</a:t>
            </a:r>
            <a:r>
              <a:rPr lang="zh-CN" altLang="en-US" sz="700" dirty="0">
                <a:solidFill>
                  <a:prstClr val="black"/>
                </a:solidFill>
                <a:latin typeface="+mn-ea"/>
              </a:rPr>
              <a:t>沪深</a:t>
            </a:r>
            <a:r>
              <a:rPr lang="en-US" altLang="zh-CN" sz="700" dirty="0">
                <a:solidFill>
                  <a:prstClr val="black"/>
                </a:solidFill>
                <a:latin typeface="+mn-ea"/>
              </a:rPr>
              <a:t>300</a:t>
            </a:r>
            <a:r>
              <a:rPr lang="zh-CN" altLang="en-US" sz="700" dirty="0">
                <a:solidFill>
                  <a:prstClr val="black"/>
                </a:solidFill>
                <a:latin typeface="+mn-ea"/>
              </a:rPr>
              <a:t>指数收益率*</a:t>
            </a:r>
            <a:r>
              <a:rPr lang="en-US" altLang="zh-CN" sz="700" dirty="0">
                <a:solidFill>
                  <a:prstClr val="black"/>
                </a:solidFill>
                <a:latin typeface="+mn-ea"/>
              </a:rPr>
              <a:t>20%</a:t>
            </a:r>
            <a:r>
              <a:rPr lang="zh-CN" altLang="en-US" sz="700" dirty="0">
                <a:solidFill>
                  <a:prstClr val="black"/>
                </a:solidFill>
                <a:latin typeface="+mn-ea"/>
              </a:rPr>
              <a:t>。天弘惠利</a:t>
            </a:r>
            <a:r>
              <a:rPr lang="en-US" altLang="zh-CN" sz="700" dirty="0">
                <a:solidFill>
                  <a:prstClr val="black"/>
                </a:solidFill>
                <a:latin typeface="+mn-ea"/>
              </a:rPr>
              <a:t>2017-2021</a:t>
            </a:r>
            <a:r>
              <a:rPr lang="zh-CN" altLang="en-US" sz="700" dirty="0">
                <a:solidFill>
                  <a:prstClr val="black"/>
                </a:solidFill>
                <a:latin typeface="+mn-ea"/>
              </a:rPr>
              <a:t>年完整年度收益率</a:t>
            </a:r>
            <a:r>
              <a:rPr lang="en-US" altLang="zh-CN" sz="700" dirty="0">
                <a:solidFill>
                  <a:prstClr val="black"/>
                </a:solidFill>
                <a:latin typeface="+mn-ea"/>
              </a:rPr>
              <a:t>/</a:t>
            </a:r>
            <a:r>
              <a:rPr lang="zh-CN" altLang="en-US" sz="700" dirty="0">
                <a:solidFill>
                  <a:prstClr val="black"/>
                </a:solidFill>
                <a:latin typeface="+mn-ea"/>
              </a:rPr>
              <a:t>业绩比较基准分别为</a:t>
            </a:r>
            <a:r>
              <a:rPr lang="en-US" altLang="zh-CN" sz="700" dirty="0">
                <a:solidFill>
                  <a:prstClr val="black"/>
                </a:solidFill>
                <a:latin typeface="+mn-ea"/>
              </a:rPr>
              <a:t>8.6%/10.65% </a:t>
            </a:r>
            <a:r>
              <a:rPr lang="zh-CN" altLang="en-US" sz="700" dirty="0">
                <a:solidFill>
                  <a:prstClr val="black"/>
                </a:solidFill>
                <a:latin typeface="+mn-ea"/>
              </a:rPr>
              <a:t>、</a:t>
            </a:r>
            <a:r>
              <a:rPr lang="en-US" altLang="zh-CN" sz="700" dirty="0">
                <a:solidFill>
                  <a:prstClr val="black"/>
                </a:solidFill>
                <a:latin typeface="+mn-ea"/>
              </a:rPr>
              <a:t>3.61%/ -9.62%</a:t>
            </a:r>
            <a:r>
              <a:rPr lang="zh-CN" altLang="en-US" sz="700" dirty="0">
                <a:solidFill>
                  <a:prstClr val="black"/>
                </a:solidFill>
                <a:latin typeface="+mn-ea"/>
              </a:rPr>
              <a:t>、</a:t>
            </a:r>
            <a:r>
              <a:rPr lang="en-US" altLang="zh-CN" sz="700" dirty="0">
                <a:solidFill>
                  <a:prstClr val="black"/>
                </a:solidFill>
                <a:latin typeface="+mn-ea"/>
              </a:rPr>
              <a:t>9.17%/19.02%</a:t>
            </a:r>
            <a:r>
              <a:rPr lang="zh-CN" altLang="en-US" sz="700" dirty="0">
                <a:solidFill>
                  <a:prstClr val="black"/>
                </a:solidFill>
                <a:latin typeface="+mn-ea"/>
              </a:rPr>
              <a:t>、</a:t>
            </a:r>
            <a:r>
              <a:rPr lang="en-US" altLang="zh-CN" sz="700" dirty="0">
                <a:solidFill>
                  <a:prstClr val="black"/>
                </a:solidFill>
                <a:latin typeface="+mn-ea"/>
              </a:rPr>
              <a:t>26.56%/15.20%</a:t>
            </a:r>
            <a:r>
              <a:rPr lang="zh-CN" altLang="en-US" sz="700" dirty="0">
                <a:solidFill>
                  <a:prstClr val="black"/>
                </a:solidFill>
                <a:latin typeface="+mn-ea"/>
              </a:rPr>
              <a:t>，</a:t>
            </a:r>
            <a:r>
              <a:rPr lang="en-US" altLang="zh-CN" sz="700" dirty="0">
                <a:solidFill>
                  <a:prstClr val="black"/>
                </a:solidFill>
                <a:latin typeface="+mn-ea"/>
              </a:rPr>
              <a:t>9.49%/0.30%</a:t>
            </a:r>
            <a:r>
              <a:rPr lang="zh-CN" altLang="en-US" sz="700" dirty="0">
                <a:solidFill>
                  <a:prstClr val="black"/>
                </a:solidFill>
                <a:latin typeface="+mn-ea"/>
              </a:rPr>
              <a:t>。历任基金经理：肖志刚（</a:t>
            </a:r>
            <a:r>
              <a:rPr lang="en-US" altLang="zh-CN" sz="700" dirty="0">
                <a:solidFill>
                  <a:prstClr val="black"/>
                </a:solidFill>
                <a:latin typeface="+mn-ea"/>
              </a:rPr>
              <a:t>20190529-20190824</a:t>
            </a:r>
            <a:r>
              <a:rPr lang="zh-CN" altLang="en-US" sz="700" dirty="0">
                <a:solidFill>
                  <a:prstClr val="black"/>
                </a:solidFill>
                <a:latin typeface="+mn-ea"/>
              </a:rPr>
              <a:t>）、姜晓丽（</a:t>
            </a:r>
            <a:r>
              <a:rPr lang="en-US" altLang="zh-CN" sz="700" dirty="0">
                <a:solidFill>
                  <a:prstClr val="black"/>
                </a:solidFill>
                <a:latin typeface="+mn-ea"/>
              </a:rPr>
              <a:t>20190529</a:t>
            </a:r>
            <a:r>
              <a:rPr lang="zh-CN" altLang="en-US" sz="700" dirty="0">
                <a:solidFill>
                  <a:prstClr val="black"/>
                </a:solidFill>
                <a:latin typeface="+mn-ea"/>
              </a:rPr>
              <a:t>至今）、张寓（</a:t>
            </a:r>
            <a:r>
              <a:rPr lang="en-US" altLang="zh-CN" sz="700" dirty="0">
                <a:solidFill>
                  <a:prstClr val="black"/>
                </a:solidFill>
                <a:latin typeface="+mn-ea"/>
              </a:rPr>
              <a:t>20200717</a:t>
            </a:r>
            <a:r>
              <a:rPr lang="zh-CN" altLang="en-US" sz="700" dirty="0">
                <a:solidFill>
                  <a:prstClr val="black"/>
                </a:solidFill>
                <a:latin typeface="+mn-ea"/>
              </a:rPr>
              <a:t>至今），业绩比较基准：沪深</a:t>
            </a:r>
            <a:r>
              <a:rPr lang="en-US" altLang="zh-CN" sz="700" dirty="0">
                <a:solidFill>
                  <a:prstClr val="black"/>
                </a:solidFill>
                <a:latin typeface="+mn-ea"/>
              </a:rPr>
              <a:t>300</a:t>
            </a:r>
            <a:r>
              <a:rPr lang="zh-CN" altLang="en-US" sz="700" dirty="0">
                <a:solidFill>
                  <a:prstClr val="black"/>
                </a:solidFill>
                <a:latin typeface="+mn-ea"/>
              </a:rPr>
              <a:t>指数收益率*</a:t>
            </a:r>
            <a:r>
              <a:rPr lang="en-US" altLang="zh-CN" sz="700" dirty="0">
                <a:solidFill>
                  <a:prstClr val="black"/>
                </a:solidFill>
                <a:latin typeface="+mn-ea"/>
              </a:rPr>
              <a:t>50%+</a:t>
            </a:r>
            <a:r>
              <a:rPr lang="zh-CN" altLang="en-US" sz="700" dirty="0">
                <a:solidFill>
                  <a:prstClr val="black"/>
                </a:solidFill>
                <a:latin typeface="+mn-ea"/>
              </a:rPr>
              <a:t>中证综合债指数收益率*</a:t>
            </a:r>
            <a:r>
              <a:rPr lang="en-US" altLang="zh-CN" sz="700" dirty="0">
                <a:solidFill>
                  <a:prstClr val="black"/>
                </a:solidFill>
                <a:latin typeface="+mn-ea"/>
              </a:rPr>
              <a:t>50%</a:t>
            </a:r>
            <a:r>
              <a:rPr lang="zh-CN" altLang="en-US" sz="700" dirty="0">
                <a:solidFill>
                  <a:prstClr val="black"/>
                </a:solidFill>
                <a:latin typeface="+mn-ea"/>
              </a:rPr>
              <a:t>。天弘通利自</a:t>
            </a:r>
            <a:r>
              <a:rPr lang="en-US" altLang="zh-CN" sz="700" dirty="0">
                <a:solidFill>
                  <a:prstClr val="black"/>
                </a:solidFill>
                <a:latin typeface="+mn-ea"/>
              </a:rPr>
              <a:t>2017-2021</a:t>
            </a:r>
            <a:r>
              <a:rPr lang="zh-CN" altLang="en-US" sz="700" dirty="0">
                <a:solidFill>
                  <a:prstClr val="black"/>
                </a:solidFill>
                <a:latin typeface="+mn-ea"/>
              </a:rPr>
              <a:t>年完整会计年度收益率</a:t>
            </a:r>
            <a:r>
              <a:rPr lang="en-US" altLang="zh-CN" sz="700" dirty="0">
                <a:solidFill>
                  <a:prstClr val="black"/>
                </a:solidFill>
                <a:latin typeface="+mn-ea"/>
              </a:rPr>
              <a:t>/</a:t>
            </a:r>
            <a:r>
              <a:rPr lang="zh-CN" altLang="en-US" sz="700" dirty="0">
                <a:solidFill>
                  <a:prstClr val="black"/>
                </a:solidFill>
                <a:latin typeface="+mn-ea"/>
              </a:rPr>
              <a:t>业绩比较基准为</a:t>
            </a:r>
            <a:r>
              <a:rPr lang="en-US" altLang="zh-CN" sz="700" dirty="0">
                <a:solidFill>
                  <a:prstClr val="black"/>
                </a:solidFill>
                <a:latin typeface="+mn-ea"/>
              </a:rPr>
              <a:t>5.76%/3.18%</a:t>
            </a:r>
            <a:r>
              <a:rPr lang="zh-CN" altLang="en-US" sz="700" dirty="0">
                <a:solidFill>
                  <a:prstClr val="black"/>
                </a:solidFill>
                <a:latin typeface="+mn-ea"/>
              </a:rPr>
              <a:t>、</a:t>
            </a:r>
            <a:r>
              <a:rPr lang="en-US" altLang="zh-CN" sz="700" dirty="0">
                <a:solidFill>
                  <a:prstClr val="black"/>
                </a:solidFill>
                <a:latin typeface="+mn-ea"/>
              </a:rPr>
              <a:t>1.42%/3.08%</a:t>
            </a:r>
            <a:r>
              <a:rPr lang="zh-CN" altLang="en-US" sz="700" dirty="0">
                <a:solidFill>
                  <a:prstClr val="black"/>
                </a:solidFill>
                <a:latin typeface="+mn-ea"/>
              </a:rPr>
              <a:t>、</a:t>
            </a:r>
            <a:r>
              <a:rPr lang="en-US" altLang="zh-CN" sz="700" dirty="0">
                <a:solidFill>
                  <a:prstClr val="black"/>
                </a:solidFill>
                <a:latin typeface="+mn-ea"/>
              </a:rPr>
              <a:t>10.50%/2.99%</a:t>
            </a:r>
            <a:r>
              <a:rPr lang="zh-CN" altLang="en-US" sz="700" dirty="0">
                <a:solidFill>
                  <a:prstClr val="black"/>
                </a:solidFill>
                <a:latin typeface="+mn-ea"/>
              </a:rPr>
              <a:t>、</a:t>
            </a:r>
            <a:r>
              <a:rPr lang="en-US" altLang="zh-CN" sz="700" dirty="0">
                <a:solidFill>
                  <a:prstClr val="black"/>
                </a:solidFill>
                <a:latin typeface="+mn-ea"/>
              </a:rPr>
              <a:t>16.31%/2.91%</a:t>
            </a:r>
            <a:r>
              <a:rPr lang="zh-CN" altLang="en-US" sz="700" dirty="0">
                <a:solidFill>
                  <a:prstClr val="black"/>
                </a:solidFill>
                <a:latin typeface="+mn-ea"/>
              </a:rPr>
              <a:t>，</a:t>
            </a:r>
            <a:r>
              <a:rPr lang="en-US" altLang="zh-CN" sz="700" dirty="0">
                <a:solidFill>
                  <a:prstClr val="black"/>
                </a:solidFill>
                <a:latin typeface="+mn-ea"/>
              </a:rPr>
              <a:t>6.30%/2.82%</a:t>
            </a:r>
            <a:r>
              <a:rPr lang="zh-CN" altLang="en-US" sz="700" dirty="0">
                <a:solidFill>
                  <a:prstClr val="black"/>
                </a:solidFill>
                <a:latin typeface="+mn-ea"/>
              </a:rPr>
              <a:t>。</a:t>
            </a:r>
            <a:r>
              <a:rPr lang="zh-CN" altLang="en-US" sz="700" dirty="0"/>
              <a:t>历任基金经理为姜晓丽（</a:t>
            </a:r>
            <a:r>
              <a:rPr lang="en-US" altLang="zh-CN" sz="700" dirty="0"/>
              <a:t>20140314 - 20210405</a:t>
            </a:r>
            <a:r>
              <a:rPr lang="zh-CN" altLang="en-US" sz="700" dirty="0"/>
              <a:t>）、钱文成（</a:t>
            </a:r>
            <a:r>
              <a:rPr lang="en-US" altLang="zh-CN" sz="700" dirty="0"/>
              <a:t>20140529 - 20200623</a:t>
            </a:r>
            <a:r>
              <a:rPr lang="zh-CN" altLang="en-US" sz="700" dirty="0"/>
              <a:t>）、王昌俊（</a:t>
            </a:r>
            <a:r>
              <a:rPr lang="en-US" altLang="zh-CN" sz="700" dirty="0"/>
              <a:t>20181121 - 20200207</a:t>
            </a:r>
            <a:r>
              <a:rPr lang="zh-CN" altLang="en-US" sz="700" dirty="0"/>
              <a:t>）、张寓（</a:t>
            </a:r>
            <a:r>
              <a:rPr lang="en-US" altLang="zh-CN" sz="700" dirty="0"/>
              <a:t>20200701-20211130</a:t>
            </a:r>
            <a:r>
              <a:rPr lang="zh-CN" altLang="en-US" sz="700" dirty="0"/>
              <a:t>）、贺剑（</a:t>
            </a:r>
            <a:r>
              <a:rPr lang="en-US" altLang="zh-CN" sz="700" dirty="0"/>
              <a:t>20200717-20210910</a:t>
            </a:r>
            <a:r>
              <a:rPr lang="zh-CN" altLang="en-US" sz="700" dirty="0"/>
              <a:t>）、金梦（</a:t>
            </a:r>
            <a:r>
              <a:rPr lang="en-US" altLang="zh-CN" sz="700" dirty="0"/>
              <a:t>20210918</a:t>
            </a:r>
            <a:r>
              <a:rPr lang="zh-CN" altLang="en-US" sz="700" dirty="0"/>
              <a:t>至今）、王华（</a:t>
            </a:r>
            <a:r>
              <a:rPr lang="en-US" altLang="zh-CN" sz="700" dirty="0"/>
              <a:t>20211108</a:t>
            </a:r>
            <a:r>
              <a:rPr lang="zh-CN" altLang="en-US" sz="700" dirty="0"/>
              <a:t>至今）。</a:t>
            </a:r>
            <a:r>
              <a:rPr lang="zh-CN" altLang="en-US" sz="700" dirty="0">
                <a:solidFill>
                  <a:prstClr val="black"/>
                </a:solidFill>
                <a:latin typeface="+mn-ea"/>
              </a:rPr>
              <a:t>业绩比较基准：沪深</a:t>
            </a:r>
            <a:r>
              <a:rPr lang="en-US" altLang="zh-CN" sz="700" dirty="0">
                <a:solidFill>
                  <a:prstClr val="black"/>
                </a:solidFill>
                <a:latin typeface="+mn-ea"/>
              </a:rPr>
              <a:t>300</a:t>
            </a:r>
            <a:r>
              <a:rPr lang="zh-CN" altLang="en-US" sz="700" dirty="0">
                <a:solidFill>
                  <a:prstClr val="black"/>
                </a:solidFill>
                <a:latin typeface="+mn-ea"/>
              </a:rPr>
              <a:t>指数收益率*</a:t>
            </a:r>
            <a:r>
              <a:rPr lang="en-US" altLang="zh-CN" sz="700" dirty="0">
                <a:solidFill>
                  <a:prstClr val="black"/>
                </a:solidFill>
                <a:latin typeface="+mn-ea"/>
              </a:rPr>
              <a:t>50%+</a:t>
            </a:r>
            <a:r>
              <a:rPr lang="zh-CN" altLang="en-US" sz="700" dirty="0">
                <a:solidFill>
                  <a:prstClr val="black"/>
                </a:solidFill>
                <a:latin typeface="+mn-ea"/>
              </a:rPr>
              <a:t>中证综合债指数收益率*</a:t>
            </a:r>
            <a:r>
              <a:rPr lang="en-US" altLang="zh-CN" sz="700" dirty="0">
                <a:solidFill>
                  <a:prstClr val="black"/>
                </a:solidFill>
                <a:latin typeface="+mn-ea"/>
              </a:rPr>
              <a:t>50%</a:t>
            </a:r>
            <a:r>
              <a:rPr lang="zh-CN" altLang="en-US" sz="700" dirty="0">
                <a:solidFill>
                  <a:prstClr val="black"/>
                </a:solidFill>
                <a:latin typeface="+mn-ea"/>
              </a:rPr>
              <a:t>。天弘安康颐和</a:t>
            </a:r>
            <a:r>
              <a:rPr lang="en-US" altLang="zh-CN" sz="700" dirty="0">
                <a:solidFill>
                  <a:prstClr val="black"/>
                </a:solidFill>
                <a:latin typeface="+mn-ea"/>
              </a:rPr>
              <a:t>A</a:t>
            </a:r>
            <a:r>
              <a:rPr lang="zh-CN" altLang="en-US" sz="700" dirty="0">
                <a:solidFill>
                  <a:prstClr val="black"/>
                </a:solidFill>
                <a:latin typeface="+mn-ea"/>
              </a:rPr>
              <a:t>成立于</a:t>
            </a:r>
            <a:r>
              <a:rPr lang="en-US" altLang="zh-CN" sz="700" dirty="0">
                <a:solidFill>
                  <a:prstClr val="black"/>
                </a:solidFill>
                <a:latin typeface="+mn-ea"/>
              </a:rPr>
              <a:t>2020</a:t>
            </a:r>
            <a:r>
              <a:rPr lang="zh-CN" altLang="en-US" sz="700" dirty="0">
                <a:solidFill>
                  <a:prstClr val="black"/>
                </a:solidFill>
                <a:latin typeface="+mn-ea"/>
              </a:rPr>
              <a:t>年</a:t>
            </a:r>
            <a:r>
              <a:rPr lang="en-US" altLang="zh-CN" sz="700" dirty="0">
                <a:solidFill>
                  <a:prstClr val="black"/>
                </a:solidFill>
                <a:latin typeface="+mn-ea"/>
              </a:rPr>
              <a:t>12</a:t>
            </a:r>
            <a:r>
              <a:rPr lang="zh-CN" altLang="en-US" sz="700" dirty="0">
                <a:solidFill>
                  <a:prstClr val="black"/>
                </a:solidFill>
                <a:latin typeface="+mn-ea"/>
              </a:rPr>
              <a:t>月</a:t>
            </a:r>
            <a:r>
              <a:rPr lang="en-US" altLang="zh-CN" sz="700" dirty="0">
                <a:solidFill>
                  <a:prstClr val="black"/>
                </a:solidFill>
                <a:latin typeface="+mn-ea"/>
              </a:rPr>
              <a:t>3</a:t>
            </a:r>
            <a:r>
              <a:rPr lang="zh-CN" altLang="en-US" sz="700" dirty="0">
                <a:solidFill>
                  <a:prstClr val="black"/>
                </a:solidFill>
                <a:latin typeface="+mn-ea"/>
              </a:rPr>
              <a:t>日，</a:t>
            </a:r>
            <a:r>
              <a:rPr lang="en-US" altLang="zh-CN" sz="700" dirty="0">
                <a:solidFill>
                  <a:prstClr val="black"/>
                </a:solidFill>
                <a:latin typeface="+mn-ea"/>
              </a:rPr>
              <a:t>2021</a:t>
            </a:r>
            <a:r>
              <a:rPr lang="zh-CN" altLang="en-US" sz="700" dirty="0">
                <a:solidFill>
                  <a:prstClr val="black"/>
                </a:solidFill>
                <a:latin typeface="+mn-ea"/>
              </a:rPr>
              <a:t>年完整年度收益率</a:t>
            </a:r>
            <a:r>
              <a:rPr lang="en-US" altLang="zh-CN" sz="700" dirty="0">
                <a:solidFill>
                  <a:prstClr val="black"/>
                </a:solidFill>
                <a:latin typeface="+mn-ea"/>
              </a:rPr>
              <a:t>/</a:t>
            </a:r>
            <a:r>
              <a:rPr lang="zh-CN" altLang="en-US" sz="700" dirty="0">
                <a:solidFill>
                  <a:prstClr val="black"/>
                </a:solidFill>
                <a:latin typeface="+mn-ea"/>
              </a:rPr>
              <a:t>业绩比较基准为</a:t>
            </a:r>
            <a:r>
              <a:rPr lang="en-US" altLang="zh-CN" sz="700" dirty="0">
                <a:solidFill>
                  <a:prstClr val="black"/>
                </a:solidFill>
                <a:latin typeface="+mn-ea"/>
              </a:rPr>
              <a:t>12.61%/4.17%</a:t>
            </a:r>
            <a:r>
              <a:rPr lang="zh-CN" altLang="en-US" sz="700" dirty="0">
                <a:solidFill>
                  <a:prstClr val="black"/>
                </a:solidFill>
                <a:latin typeface="+mn-ea"/>
              </a:rPr>
              <a:t>。历任基金经理为姜晓丽（</a:t>
            </a:r>
            <a:r>
              <a:rPr lang="en-US" altLang="zh-CN" sz="700" dirty="0">
                <a:solidFill>
                  <a:prstClr val="black"/>
                </a:solidFill>
                <a:latin typeface="+mn-ea"/>
              </a:rPr>
              <a:t>20201203</a:t>
            </a:r>
            <a:r>
              <a:rPr lang="zh-CN" altLang="en-US" sz="700" dirty="0">
                <a:solidFill>
                  <a:prstClr val="black"/>
                </a:solidFill>
                <a:latin typeface="+mn-ea"/>
              </a:rPr>
              <a:t>至今）、贺剑（</a:t>
            </a:r>
            <a:r>
              <a:rPr lang="en-US" altLang="zh-CN" sz="700" dirty="0">
                <a:solidFill>
                  <a:prstClr val="black"/>
                </a:solidFill>
                <a:latin typeface="+mn-ea"/>
              </a:rPr>
              <a:t>20201203</a:t>
            </a:r>
            <a:r>
              <a:rPr lang="zh-CN" altLang="en-US" sz="700" dirty="0">
                <a:solidFill>
                  <a:prstClr val="black"/>
                </a:solidFill>
                <a:latin typeface="+mn-ea"/>
              </a:rPr>
              <a:t>至今）。业绩比较基准：中证全债指数收益率*</a:t>
            </a:r>
            <a:r>
              <a:rPr lang="en-US" altLang="zh-CN" sz="700" dirty="0">
                <a:solidFill>
                  <a:prstClr val="black"/>
                </a:solidFill>
                <a:latin typeface="+mn-ea"/>
              </a:rPr>
              <a:t>85%+</a:t>
            </a:r>
            <a:r>
              <a:rPr lang="zh-CN" altLang="en-US" sz="700" dirty="0">
                <a:solidFill>
                  <a:prstClr val="black"/>
                </a:solidFill>
                <a:latin typeface="+mn-ea"/>
              </a:rPr>
              <a:t>沪深</a:t>
            </a:r>
            <a:r>
              <a:rPr lang="en-US" altLang="zh-CN" sz="700" dirty="0">
                <a:solidFill>
                  <a:prstClr val="black"/>
                </a:solidFill>
                <a:latin typeface="+mn-ea"/>
              </a:rPr>
              <a:t>300</a:t>
            </a:r>
            <a:r>
              <a:rPr lang="zh-CN" altLang="en-US" sz="700" dirty="0">
                <a:solidFill>
                  <a:prstClr val="black"/>
                </a:solidFill>
                <a:latin typeface="+mn-ea"/>
              </a:rPr>
              <a:t>指数收益率*</a:t>
            </a:r>
            <a:r>
              <a:rPr lang="en-US" altLang="zh-CN" sz="700" dirty="0">
                <a:solidFill>
                  <a:prstClr val="black"/>
                </a:solidFill>
                <a:latin typeface="+mn-ea"/>
              </a:rPr>
              <a:t>15%</a:t>
            </a:r>
            <a:r>
              <a:rPr lang="zh-CN" altLang="en-US" sz="700" dirty="0">
                <a:solidFill>
                  <a:prstClr val="black"/>
                </a:solidFill>
                <a:latin typeface="+mn-ea"/>
              </a:rPr>
              <a:t>。天弘安康颐享</a:t>
            </a:r>
            <a:r>
              <a:rPr lang="en-US" altLang="zh-CN" sz="700" dirty="0">
                <a:solidFill>
                  <a:prstClr val="black"/>
                </a:solidFill>
                <a:latin typeface="+mn-ea"/>
              </a:rPr>
              <a:t>12</a:t>
            </a:r>
            <a:r>
              <a:rPr lang="zh-CN" altLang="en-US" sz="700" dirty="0">
                <a:solidFill>
                  <a:prstClr val="black"/>
                </a:solidFill>
                <a:latin typeface="+mn-ea"/>
              </a:rPr>
              <a:t>个月持有期混合成立于</a:t>
            </a:r>
            <a:r>
              <a:rPr lang="en-US" altLang="zh-CN" sz="700" dirty="0">
                <a:solidFill>
                  <a:prstClr val="black"/>
                </a:solidFill>
                <a:latin typeface="+mn-ea"/>
              </a:rPr>
              <a:t>2021</a:t>
            </a:r>
            <a:r>
              <a:rPr lang="zh-CN" altLang="en-US" sz="700" dirty="0">
                <a:solidFill>
                  <a:prstClr val="black"/>
                </a:solidFill>
                <a:latin typeface="+mn-ea"/>
              </a:rPr>
              <a:t>年</a:t>
            </a:r>
            <a:r>
              <a:rPr lang="en-US" altLang="zh-CN" sz="700" dirty="0">
                <a:solidFill>
                  <a:prstClr val="black"/>
                </a:solidFill>
                <a:latin typeface="+mn-ea"/>
              </a:rPr>
              <a:t>6</a:t>
            </a:r>
            <a:r>
              <a:rPr lang="zh-CN" altLang="en-US" sz="700" dirty="0">
                <a:solidFill>
                  <a:prstClr val="black"/>
                </a:solidFill>
                <a:latin typeface="+mn-ea"/>
              </a:rPr>
              <a:t>月</a:t>
            </a:r>
            <a:r>
              <a:rPr lang="en-US" altLang="zh-CN" sz="700" dirty="0">
                <a:solidFill>
                  <a:prstClr val="black"/>
                </a:solidFill>
                <a:latin typeface="+mn-ea"/>
              </a:rPr>
              <a:t>8</a:t>
            </a:r>
            <a:r>
              <a:rPr lang="zh-CN" altLang="en-US" sz="700" dirty="0">
                <a:solidFill>
                  <a:prstClr val="black"/>
                </a:solidFill>
                <a:latin typeface="+mn-ea"/>
              </a:rPr>
              <a:t>日，成立以来至</a:t>
            </a:r>
            <a:r>
              <a:rPr lang="en-US" altLang="zh-CN" sz="700" dirty="0">
                <a:solidFill>
                  <a:prstClr val="black"/>
                </a:solidFill>
                <a:latin typeface="+mn-ea"/>
              </a:rPr>
              <a:t>2021</a:t>
            </a:r>
            <a:r>
              <a:rPr lang="zh-CN" altLang="en-US" sz="700" dirty="0">
                <a:solidFill>
                  <a:prstClr val="black"/>
                </a:solidFill>
                <a:latin typeface="+mn-ea"/>
              </a:rPr>
              <a:t>年末收益率</a:t>
            </a:r>
            <a:r>
              <a:rPr lang="en-US" altLang="zh-CN" sz="700" dirty="0">
                <a:solidFill>
                  <a:prstClr val="black"/>
                </a:solidFill>
                <a:latin typeface="+mn-ea"/>
              </a:rPr>
              <a:t>/</a:t>
            </a:r>
            <a:r>
              <a:rPr lang="zh-CN" altLang="en-US" sz="700" dirty="0">
                <a:solidFill>
                  <a:prstClr val="black"/>
                </a:solidFill>
                <a:latin typeface="+mn-ea"/>
              </a:rPr>
              <a:t>业绩比较基准为</a:t>
            </a:r>
            <a:r>
              <a:rPr lang="en-US" altLang="zh-CN" sz="700" dirty="0">
                <a:solidFill>
                  <a:prstClr val="black"/>
                </a:solidFill>
                <a:latin typeface="+mn-ea"/>
              </a:rPr>
              <a:t>5.63%/1.80%</a:t>
            </a:r>
            <a:r>
              <a:rPr lang="zh-CN" altLang="en-US" sz="700" dirty="0">
                <a:solidFill>
                  <a:prstClr val="black"/>
                </a:solidFill>
                <a:latin typeface="+mn-ea"/>
              </a:rPr>
              <a:t>，历任基金经理为姜晓丽（</a:t>
            </a:r>
            <a:r>
              <a:rPr lang="en-US" altLang="zh-CN" sz="700" dirty="0">
                <a:solidFill>
                  <a:prstClr val="black"/>
                </a:solidFill>
                <a:latin typeface="+mn-ea"/>
              </a:rPr>
              <a:t>20210608</a:t>
            </a:r>
            <a:r>
              <a:rPr lang="zh-CN" altLang="en-US" sz="700" dirty="0">
                <a:solidFill>
                  <a:prstClr val="black"/>
                </a:solidFill>
                <a:latin typeface="+mn-ea"/>
              </a:rPr>
              <a:t>至今）、贺剑（</a:t>
            </a:r>
            <a:r>
              <a:rPr lang="en-US" altLang="zh-CN" sz="700" dirty="0">
                <a:solidFill>
                  <a:prstClr val="black"/>
                </a:solidFill>
                <a:latin typeface="+mn-ea"/>
              </a:rPr>
              <a:t>20210608</a:t>
            </a:r>
            <a:r>
              <a:rPr lang="zh-CN" altLang="en-US" sz="700" dirty="0">
                <a:solidFill>
                  <a:prstClr val="black"/>
                </a:solidFill>
                <a:latin typeface="+mn-ea"/>
              </a:rPr>
              <a:t>至今）。业绩比较基准：中证全债指数收益率*</a:t>
            </a:r>
            <a:r>
              <a:rPr lang="en-US" altLang="zh-CN" sz="700" dirty="0">
                <a:solidFill>
                  <a:prstClr val="black"/>
                </a:solidFill>
                <a:latin typeface="+mn-ea"/>
              </a:rPr>
              <a:t>85%+</a:t>
            </a:r>
            <a:r>
              <a:rPr lang="zh-CN" altLang="en-US" sz="700" dirty="0">
                <a:solidFill>
                  <a:prstClr val="black"/>
                </a:solidFill>
                <a:latin typeface="+mn-ea"/>
              </a:rPr>
              <a:t>沪深</a:t>
            </a:r>
            <a:r>
              <a:rPr lang="en-US" altLang="zh-CN" sz="700" dirty="0">
                <a:solidFill>
                  <a:prstClr val="black"/>
                </a:solidFill>
                <a:latin typeface="+mn-ea"/>
              </a:rPr>
              <a:t>300</a:t>
            </a:r>
            <a:r>
              <a:rPr lang="zh-CN" altLang="en-US" sz="700" dirty="0">
                <a:solidFill>
                  <a:prstClr val="black"/>
                </a:solidFill>
                <a:latin typeface="+mn-ea"/>
              </a:rPr>
              <a:t>指数收益率*</a:t>
            </a:r>
            <a:r>
              <a:rPr lang="en-US" altLang="zh-CN" sz="700" dirty="0">
                <a:solidFill>
                  <a:prstClr val="black"/>
                </a:solidFill>
                <a:latin typeface="+mn-ea"/>
              </a:rPr>
              <a:t>13%+</a:t>
            </a:r>
            <a:r>
              <a:rPr lang="zh-CN" altLang="en-US" sz="700" dirty="0">
                <a:solidFill>
                  <a:prstClr val="black"/>
                </a:solidFill>
                <a:latin typeface="+mn-ea"/>
              </a:rPr>
              <a:t>恒生指数收益率</a:t>
            </a:r>
            <a:r>
              <a:rPr lang="en-US" altLang="zh-CN" sz="700" dirty="0">
                <a:solidFill>
                  <a:prstClr val="black"/>
                </a:solidFill>
                <a:latin typeface="+mn-ea"/>
              </a:rPr>
              <a:t>(</a:t>
            </a:r>
            <a:r>
              <a:rPr lang="zh-CN" altLang="en-US" sz="700" dirty="0">
                <a:solidFill>
                  <a:prstClr val="black"/>
                </a:solidFill>
                <a:latin typeface="+mn-ea"/>
              </a:rPr>
              <a:t>使用估值汇率调整</a:t>
            </a:r>
            <a:r>
              <a:rPr lang="en-US" altLang="zh-CN" sz="700" dirty="0">
                <a:solidFill>
                  <a:prstClr val="black"/>
                </a:solidFill>
                <a:latin typeface="+mn-ea"/>
              </a:rPr>
              <a:t>)*2%</a:t>
            </a:r>
            <a:r>
              <a:rPr lang="zh-CN" altLang="en-US" sz="700" dirty="0">
                <a:solidFill>
                  <a:prstClr val="black"/>
                </a:solidFill>
                <a:latin typeface="+mn-ea"/>
              </a:rPr>
              <a:t>。天弘安盈一年持有混合成立于</a:t>
            </a:r>
            <a:r>
              <a:rPr lang="en-US" altLang="zh-CN" sz="700" dirty="0">
                <a:solidFill>
                  <a:prstClr val="black"/>
                </a:solidFill>
                <a:latin typeface="+mn-ea"/>
              </a:rPr>
              <a:t>2021</a:t>
            </a:r>
            <a:r>
              <a:rPr lang="zh-CN" altLang="en-US" sz="700" dirty="0">
                <a:solidFill>
                  <a:prstClr val="black"/>
                </a:solidFill>
                <a:latin typeface="+mn-ea"/>
              </a:rPr>
              <a:t>年</a:t>
            </a:r>
            <a:r>
              <a:rPr lang="en-US" altLang="zh-CN" sz="700" dirty="0">
                <a:solidFill>
                  <a:prstClr val="black"/>
                </a:solidFill>
                <a:latin typeface="+mn-ea"/>
              </a:rPr>
              <a:t>5</a:t>
            </a:r>
            <a:r>
              <a:rPr lang="zh-CN" altLang="en-US" sz="700" dirty="0">
                <a:solidFill>
                  <a:prstClr val="black"/>
                </a:solidFill>
                <a:latin typeface="+mn-ea"/>
              </a:rPr>
              <a:t>月</a:t>
            </a:r>
            <a:r>
              <a:rPr lang="en-US" altLang="zh-CN" sz="700" dirty="0">
                <a:solidFill>
                  <a:prstClr val="black"/>
                </a:solidFill>
                <a:latin typeface="+mn-ea"/>
              </a:rPr>
              <a:t>12</a:t>
            </a:r>
            <a:r>
              <a:rPr lang="zh-CN" altLang="en-US" sz="700" dirty="0">
                <a:solidFill>
                  <a:prstClr val="black"/>
                </a:solidFill>
                <a:latin typeface="+mn-ea"/>
              </a:rPr>
              <a:t>日，历任基金经理为姜晓丽（</a:t>
            </a:r>
            <a:r>
              <a:rPr lang="en-US" altLang="zh-CN" sz="700" dirty="0">
                <a:solidFill>
                  <a:prstClr val="black"/>
                </a:solidFill>
                <a:latin typeface="+mn-ea"/>
              </a:rPr>
              <a:t>20210512</a:t>
            </a:r>
            <a:r>
              <a:rPr lang="zh-CN" altLang="en-US" sz="700" dirty="0">
                <a:solidFill>
                  <a:prstClr val="black"/>
                </a:solidFill>
                <a:latin typeface="+mn-ea"/>
              </a:rPr>
              <a:t>至今）、贺剑（</a:t>
            </a:r>
            <a:r>
              <a:rPr lang="en-US" altLang="zh-CN" sz="700" dirty="0">
                <a:solidFill>
                  <a:prstClr val="black"/>
                </a:solidFill>
                <a:latin typeface="+mn-ea"/>
              </a:rPr>
              <a:t>20210512</a:t>
            </a:r>
            <a:r>
              <a:rPr lang="zh-CN" altLang="en-US" sz="700" dirty="0">
                <a:solidFill>
                  <a:prstClr val="black"/>
                </a:solidFill>
                <a:latin typeface="+mn-ea"/>
              </a:rPr>
              <a:t>至今）。业绩比较基准：中债新综合指数</a:t>
            </a:r>
            <a:r>
              <a:rPr lang="en-US" altLang="zh-CN" sz="700" dirty="0">
                <a:solidFill>
                  <a:prstClr val="black"/>
                </a:solidFill>
                <a:latin typeface="+mn-ea"/>
              </a:rPr>
              <a:t>(</a:t>
            </a:r>
            <a:r>
              <a:rPr lang="zh-CN" altLang="en-US" sz="700" dirty="0">
                <a:solidFill>
                  <a:prstClr val="black"/>
                </a:solidFill>
                <a:latin typeface="+mn-ea"/>
              </a:rPr>
              <a:t>财富</a:t>
            </a:r>
            <a:r>
              <a:rPr lang="en-US" altLang="zh-CN" sz="700" dirty="0">
                <a:solidFill>
                  <a:prstClr val="black"/>
                </a:solidFill>
                <a:latin typeface="+mn-ea"/>
              </a:rPr>
              <a:t>)</a:t>
            </a:r>
            <a:r>
              <a:rPr lang="zh-CN" altLang="en-US" sz="700" dirty="0">
                <a:solidFill>
                  <a:prstClr val="black"/>
                </a:solidFill>
                <a:latin typeface="+mn-ea"/>
              </a:rPr>
              <a:t>收益率*</a:t>
            </a:r>
            <a:r>
              <a:rPr lang="en-US" altLang="zh-CN" sz="700" dirty="0">
                <a:solidFill>
                  <a:prstClr val="black"/>
                </a:solidFill>
                <a:latin typeface="+mn-ea"/>
              </a:rPr>
              <a:t>85%+</a:t>
            </a:r>
            <a:r>
              <a:rPr lang="zh-CN" altLang="en-US" sz="700" dirty="0">
                <a:solidFill>
                  <a:prstClr val="black"/>
                </a:solidFill>
                <a:latin typeface="+mn-ea"/>
              </a:rPr>
              <a:t>沪深</a:t>
            </a:r>
            <a:r>
              <a:rPr lang="en-US" altLang="zh-CN" sz="700" dirty="0">
                <a:solidFill>
                  <a:prstClr val="black"/>
                </a:solidFill>
                <a:latin typeface="+mn-ea"/>
              </a:rPr>
              <a:t>300</a:t>
            </a:r>
            <a:r>
              <a:rPr lang="zh-CN" altLang="en-US" sz="700" dirty="0">
                <a:solidFill>
                  <a:prstClr val="black"/>
                </a:solidFill>
                <a:latin typeface="+mn-ea"/>
              </a:rPr>
              <a:t>指数收益率*</a:t>
            </a:r>
            <a:r>
              <a:rPr lang="en-US" altLang="zh-CN" sz="700" dirty="0">
                <a:solidFill>
                  <a:prstClr val="black"/>
                </a:solidFill>
                <a:latin typeface="+mn-ea"/>
              </a:rPr>
              <a:t>12%+</a:t>
            </a:r>
            <a:r>
              <a:rPr lang="zh-CN" altLang="en-US" sz="700" dirty="0">
                <a:solidFill>
                  <a:prstClr val="black"/>
                </a:solidFill>
                <a:latin typeface="+mn-ea"/>
              </a:rPr>
              <a:t>中证港股通综合指数收益率*</a:t>
            </a:r>
            <a:r>
              <a:rPr lang="en-US" altLang="zh-CN" sz="700" dirty="0">
                <a:solidFill>
                  <a:prstClr val="black"/>
                </a:solidFill>
                <a:latin typeface="+mn-ea"/>
              </a:rPr>
              <a:t>3%</a:t>
            </a:r>
            <a:r>
              <a:rPr lang="zh-CN" altLang="en-US" sz="700" dirty="0">
                <a:solidFill>
                  <a:prstClr val="black"/>
                </a:solidFill>
                <a:latin typeface="+mn-ea"/>
              </a:rPr>
              <a:t>。天弘添利</a:t>
            </a:r>
            <a:r>
              <a:rPr lang="en-US" altLang="zh-CN" sz="700" dirty="0">
                <a:solidFill>
                  <a:prstClr val="black"/>
                </a:solidFill>
                <a:latin typeface="+mn-ea"/>
              </a:rPr>
              <a:t>C</a:t>
            </a:r>
            <a:r>
              <a:rPr lang="zh-CN" altLang="en-US" sz="700" dirty="0">
                <a:solidFill>
                  <a:prstClr val="black"/>
                </a:solidFill>
                <a:latin typeface="+mn-ea"/>
              </a:rPr>
              <a:t>成立于</a:t>
            </a:r>
            <a:r>
              <a:rPr lang="en-US" altLang="zh-CN" sz="700" dirty="0">
                <a:solidFill>
                  <a:prstClr val="black"/>
                </a:solidFill>
                <a:latin typeface="+mn-ea"/>
              </a:rPr>
              <a:t>2015</a:t>
            </a:r>
            <a:r>
              <a:rPr lang="zh-CN" altLang="en-US" sz="700" dirty="0">
                <a:solidFill>
                  <a:prstClr val="black"/>
                </a:solidFill>
                <a:latin typeface="+mn-ea"/>
              </a:rPr>
              <a:t>年</a:t>
            </a:r>
            <a:r>
              <a:rPr lang="en-US" altLang="zh-CN" sz="700" dirty="0">
                <a:solidFill>
                  <a:prstClr val="black"/>
                </a:solidFill>
                <a:latin typeface="+mn-ea"/>
              </a:rPr>
              <a:t>12</a:t>
            </a:r>
            <a:r>
              <a:rPr lang="zh-CN" altLang="en-US" sz="700" dirty="0">
                <a:solidFill>
                  <a:prstClr val="black"/>
                </a:solidFill>
                <a:latin typeface="+mn-ea"/>
              </a:rPr>
              <a:t>月</a:t>
            </a:r>
            <a:r>
              <a:rPr lang="en-US" altLang="zh-CN" sz="700" dirty="0">
                <a:solidFill>
                  <a:prstClr val="black"/>
                </a:solidFill>
                <a:latin typeface="+mn-ea"/>
              </a:rPr>
              <a:t>3</a:t>
            </a:r>
            <a:r>
              <a:rPr lang="zh-CN" altLang="en-US" sz="700" dirty="0">
                <a:solidFill>
                  <a:prstClr val="black"/>
                </a:solidFill>
                <a:latin typeface="+mn-ea"/>
              </a:rPr>
              <a:t>日，自</a:t>
            </a:r>
            <a:r>
              <a:rPr lang="en-US" altLang="zh-CN" sz="700" dirty="0">
                <a:solidFill>
                  <a:prstClr val="black"/>
                </a:solidFill>
                <a:latin typeface="+mn-ea"/>
              </a:rPr>
              <a:t>2017-2021</a:t>
            </a:r>
            <a:r>
              <a:rPr lang="zh-CN" altLang="en-US" sz="700" dirty="0">
                <a:solidFill>
                  <a:prstClr val="black"/>
                </a:solidFill>
                <a:latin typeface="+mn-ea"/>
              </a:rPr>
              <a:t>年完整会计年度收益率</a:t>
            </a:r>
            <a:r>
              <a:rPr lang="en-US" altLang="zh-CN" sz="700" dirty="0">
                <a:solidFill>
                  <a:prstClr val="black"/>
                </a:solidFill>
                <a:latin typeface="+mn-ea"/>
              </a:rPr>
              <a:t>/</a:t>
            </a:r>
            <a:r>
              <a:rPr lang="zh-CN" altLang="en-US" sz="700" dirty="0">
                <a:solidFill>
                  <a:prstClr val="black"/>
                </a:solidFill>
                <a:latin typeface="+mn-ea"/>
              </a:rPr>
              <a:t>业绩比较基准为</a:t>
            </a:r>
            <a:r>
              <a:rPr lang="en-US" altLang="zh-CN" sz="700" dirty="0">
                <a:solidFill>
                  <a:prstClr val="black"/>
                </a:solidFill>
                <a:latin typeface="+mn-ea"/>
              </a:rPr>
              <a:t>2.03%/-4.28%</a:t>
            </a:r>
            <a:r>
              <a:rPr lang="zh-CN" altLang="en-US" sz="700" dirty="0">
                <a:solidFill>
                  <a:prstClr val="black"/>
                </a:solidFill>
                <a:latin typeface="+mn-ea"/>
              </a:rPr>
              <a:t>，</a:t>
            </a:r>
            <a:r>
              <a:rPr lang="en-US" altLang="zh-CN" sz="700" dirty="0">
                <a:solidFill>
                  <a:prstClr val="black"/>
                </a:solidFill>
                <a:latin typeface="+mn-ea"/>
              </a:rPr>
              <a:t>5.02%/6.15%</a:t>
            </a:r>
            <a:r>
              <a:rPr lang="zh-CN" altLang="en-US" sz="700" dirty="0">
                <a:solidFill>
                  <a:prstClr val="black"/>
                </a:solidFill>
                <a:latin typeface="+mn-ea"/>
              </a:rPr>
              <a:t>，</a:t>
            </a:r>
            <a:r>
              <a:rPr lang="en-US" altLang="zh-CN" sz="700" dirty="0">
                <a:solidFill>
                  <a:prstClr val="black"/>
                </a:solidFill>
                <a:latin typeface="+mn-ea"/>
              </a:rPr>
              <a:t>8.66%/1.15%</a:t>
            </a:r>
            <a:r>
              <a:rPr lang="zh-CN" altLang="en-US" sz="700" dirty="0">
                <a:solidFill>
                  <a:prstClr val="black"/>
                </a:solidFill>
                <a:latin typeface="+mn-ea"/>
              </a:rPr>
              <a:t>，</a:t>
            </a:r>
            <a:r>
              <a:rPr lang="en-US" altLang="zh-CN" sz="700" dirty="0">
                <a:solidFill>
                  <a:prstClr val="black"/>
                </a:solidFill>
                <a:latin typeface="+mn-ea"/>
              </a:rPr>
              <a:t>5.34%/-0.16%</a:t>
            </a:r>
            <a:r>
              <a:rPr lang="zh-CN" altLang="en-US" sz="700" dirty="0">
                <a:solidFill>
                  <a:prstClr val="black"/>
                </a:solidFill>
                <a:latin typeface="+mn-ea"/>
              </a:rPr>
              <a:t>，</a:t>
            </a:r>
            <a:r>
              <a:rPr lang="en-US" altLang="zh-CN" sz="700" dirty="0">
                <a:solidFill>
                  <a:prstClr val="black"/>
                </a:solidFill>
                <a:latin typeface="+mn-ea"/>
              </a:rPr>
              <a:t>44.35%/2.28%</a:t>
            </a:r>
            <a:r>
              <a:rPr lang="zh-CN" altLang="en-US" sz="700" dirty="0">
                <a:solidFill>
                  <a:prstClr val="black"/>
                </a:solidFill>
                <a:latin typeface="+mn-ea"/>
              </a:rPr>
              <a:t>。历任基金经理：陈钢（</a:t>
            </a:r>
            <a:r>
              <a:rPr lang="en-US" altLang="zh-CN" sz="700" dirty="0">
                <a:solidFill>
                  <a:prstClr val="black"/>
                </a:solidFill>
                <a:latin typeface="+mn-ea"/>
              </a:rPr>
              <a:t>20151203-20171026</a:t>
            </a:r>
            <a:r>
              <a:rPr lang="zh-CN" altLang="en-US" sz="700" dirty="0">
                <a:solidFill>
                  <a:prstClr val="black"/>
                </a:solidFill>
                <a:latin typeface="+mn-ea"/>
              </a:rPr>
              <a:t>），刘洋（</a:t>
            </a:r>
            <a:r>
              <a:rPr lang="en-US" altLang="zh-CN" sz="700" dirty="0">
                <a:solidFill>
                  <a:prstClr val="black"/>
                </a:solidFill>
                <a:latin typeface="+mn-ea"/>
              </a:rPr>
              <a:t>20170410-20180828</a:t>
            </a:r>
            <a:r>
              <a:rPr lang="zh-CN" altLang="en-US" sz="700" dirty="0">
                <a:solidFill>
                  <a:prstClr val="black"/>
                </a:solidFill>
                <a:latin typeface="+mn-ea"/>
              </a:rPr>
              <a:t>），姜晓丽（</a:t>
            </a:r>
            <a:r>
              <a:rPr lang="en-US" altLang="zh-CN" sz="700" dirty="0">
                <a:solidFill>
                  <a:prstClr val="black"/>
                </a:solidFill>
                <a:latin typeface="+mn-ea"/>
              </a:rPr>
              <a:t>20180828-20191109</a:t>
            </a:r>
            <a:r>
              <a:rPr lang="zh-CN" altLang="en-US" sz="700" dirty="0">
                <a:solidFill>
                  <a:prstClr val="black"/>
                </a:solidFill>
                <a:latin typeface="+mn-ea"/>
              </a:rPr>
              <a:t>），王昌俊（</a:t>
            </a:r>
            <a:r>
              <a:rPr lang="en-US" altLang="zh-CN" sz="700" dirty="0">
                <a:solidFill>
                  <a:prstClr val="black"/>
                </a:solidFill>
                <a:latin typeface="+mn-ea"/>
              </a:rPr>
              <a:t>20181121-20191213</a:t>
            </a:r>
            <a:r>
              <a:rPr lang="zh-CN" altLang="en-US" sz="700" dirty="0">
                <a:solidFill>
                  <a:prstClr val="black"/>
                </a:solidFill>
                <a:latin typeface="+mn-ea"/>
              </a:rPr>
              <a:t>），杜广（</a:t>
            </a:r>
            <a:r>
              <a:rPr lang="en-US" altLang="zh-CN" sz="700" dirty="0">
                <a:solidFill>
                  <a:prstClr val="black"/>
                </a:solidFill>
                <a:latin typeface="+mn-ea"/>
              </a:rPr>
              <a:t>20191115</a:t>
            </a:r>
            <a:r>
              <a:rPr lang="zh-CN" altLang="en-US" sz="700" dirty="0">
                <a:solidFill>
                  <a:prstClr val="black"/>
                </a:solidFill>
                <a:latin typeface="+mn-ea"/>
              </a:rPr>
              <a:t>至今）。业绩比较基准：中国债券总指数。</a:t>
            </a:r>
            <a:r>
              <a:rPr lang="zh-CN" altLang="en-US" sz="700" dirty="0"/>
              <a:t>天弘新活力</a:t>
            </a:r>
            <a:r>
              <a:rPr lang="en-US" altLang="zh-CN" sz="700" dirty="0"/>
              <a:t>2017-2021</a:t>
            </a:r>
            <a:r>
              <a:rPr lang="zh-CN" altLang="en-US" sz="700" dirty="0"/>
              <a:t>年完整会计年度收益率</a:t>
            </a:r>
            <a:r>
              <a:rPr lang="en-US" altLang="zh-CN" sz="700" dirty="0"/>
              <a:t>/</a:t>
            </a:r>
            <a:r>
              <a:rPr lang="zh-CN" altLang="en-US" sz="700" dirty="0"/>
              <a:t>业绩比较基准为</a:t>
            </a:r>
            <a:r>
              <a:rPr lang="en-US" altLang="zh-CN" sz="700" dirty="0"/>
              <a:t>5.63%/10.65%</a:t>
            </a:r>
            <a:r>
              <a:rPr lang="zh-CN" altLang="en-US" sz="700" dirty="0"/>
              <a:t>、</a:t>
            </a:r>
            <a:r>
              <a:rPr lang="en-US" altLang="zh-CN" sz="700" dirty="0"/>
              <a:t>2.57%/-9.62%</a:t>
            </a:r>
            <a:r>
              <a:rPr lang="zh-CN" altLang="en-US" sz="700" dirty="0"/>
              <a:t>、</a:t>
            </a:r>
            <a:r>
              <a:rPr lang="en-US" altLang="zh-CN" sz="700" dirty="0"/>
              <a:t>9.47%/19.92%</a:t>
            </a:r>
            <a:r>
              <a:rPr lang="zh-CN" altLang="en-US" sz="700" dirty="0"/>
              <a:t>、</a:t>
            </a:r>
            <a:r>
              <a:rPr lang="en-US" altLang="zh-CN" sz="700" dirty="0"/>
              <a:t>23.93%/15.20%</a:t>
            </a:r>
            <a:r>
              <a:rPr lang="zh-CN" altLang="en-US" sz="700" dirty="0"/>
              <a:t>，</a:t>
            </a:r>
            <a:r>
              <a:rPr lang="en-US" altLang="zh-CN" sz="700" dirty="0"/>
              <a:t>9.67%/0.30%</a:t>
            </a:r>
            <a:r>
              <a:rPr lang="zh-CN" altLang="en-US" sz="700" dirty="0"/>
              <a:t>。历任基金经理为姜晓丽（</a:t>
            </a:r>
            <a:r>
              <a:rPr lang="en-US" altLang="zh-CN" sz="700" dirty="0"/>
              <a:t>20150429 - 20191217</a:t>
            </a:r>
            <a:r>
              <a:rPr lang="zh-CN" altLang="en-US" sz="700" dirty="0"/>
              <a:t>）、钱文成（</a:t>
            </a:r>
            <a:r>
              <a:rPr lang="en-US" altLang="zh-CN" sz="700" dirty="0"/>
              <a:t>20150429 - 20200623</a:t>
            </a:r>
            <a:r>
              <a:rPr lang="zh-CN" altLang="en-US" sz="700" dirty="0"/>
              <a:t>）、贾继承（</a:t>
            </a:r>
            <a:r>
              <a:rPr lang="en-US" altLang="zh-CN" sz="700" dirty="0"/>
              <a:t>20191128 - 20200612</a:t>
            </a:r>
            <a:r>
              <a:rPr lang="zh-CN" altLang="en-US" sz="700" dirty="0"/>
              <a:t>）、杜广（</a:t>
            </a:r>
            <a:r>
              <a:rPr lang="en-US" altLang="zh-CN" sz="700" dirty="0"/>
              <a:t>20200527-20210813</a:t>
            </a:r>
            <a:r>
              <a:rPr lang="zh-CN" altLang="en-US" sz="700" dirty="0"/>
              <a:t>）、张寓（</a:t>
            </a:r>
            <a:r>
              <a:rPr lang="en-US" altLang="zh-CN" sz="700" dirty="0"/>
              <a:t>20200912-20211130</a:t>
            </a:r>
            <a:r>
              <a:rPr lang="zh-CN" altLang="en-US" sz="700" dirty="0"/>
              <a:t>） 、贺剑（</a:t>
            </a:r>
            <a:r>
              <a:rPr lang="en-US" altLang="zh-CN" sz="700" dirty="0"/>
              <a:t>20200717</a:t>
            </a:r>
            <a:r>
              <a:rPr lang="zh-CN" altLang="en-US" sz="700" dirty="0"/>
              <a:t>至今）、王华（</a:t>
            </a:r>
            <a:r>
              <a:rPr lang="en-US" altLang="zh-CN" sz="700" dirty="0"/>
              <a:t>20211108</a:t>
            </a:r>
            <a:r>
              <a:rPr lang="zh-CN" altLang="en-US" sz="700" dirty="0"/>
              <a:t>至今）。</a:t>
            </a:r>
            <a:r>
              <a:rPr lang="zh-CN" altLang="en-US" sz="700" dirty="0">
                <a:solidFill>
                  <a:prstClr val="black"/>
                </a:solidFill>
                <a:latin typeface="+mn-ea"/>
              </a:rPr>
              <a:t>业绩比较基准：沪深</a:t>
            </a:r>
            <a:r>
              <a:rPr lang="en-US" altLang="zh-CN" sz="700" dirty="0">
                <a:solidFill>
                  <a:prstClr val="black"/>
                </a:solidFill>
                <a:latin typeface="+mn-ea"/>
              </a:rPr>
              <a:t>300</a:t>
            </a:r>
            <a:r>
              <a:rPr lang="zh-CN" altLang="en-US" sz="700" dirty="0">
                <a:solidFill>
                  <a:prstClr val="black"/>
                </a:solidFill>
                <a:latin typeface="+mn-ea"/>
              </a:rPr>
              <a:t>指数收益率</a:t>
            </a:r>
            <a:r>
              <a:rPr lang="en-US" altLang="zh-CN" sz="700" dirty="0">
                <a:solidFill>
                  <a:prstClr val="black"/>
                </a:solidFill>
                <a:latin typeface="+mn-ea"/>
              </a:rPr>
              <a:t>×50%</a:t>
            </a:r>
            <a:r>
              <a:rPr lang="zh-CN" altLang="en-US" sz="700" dirty="0">
                <a:solidFill>
                  <a:prstClr val="black"/>
                </a:solidFill>
                <a:latin typeface="+mn-ea"/>
              </a:rPr>
              <a:t>＋中证综合债指数收益率</a:t>
            </a:r>
            <a:r>
              <a:rPr lang="en-US" altLang="zh-CN" sz="700" dirty="0">
                <a:solidFill>
                  <a:prstClr val="black"/>
                </a:solidFill>
                <a:latin typeface="+mn-ea"/>
              </a:rPr>
              <a:t>×50%</a:t>
            </a:r>
            <a:r>
              <a:rPr lang="zh-CN" altLang="en-US" sz="700" dirty="0">
                <a:solidFill>
                  <a:prstClr val="black"/>
                </a:solidFill>
                <a:latin typeface="+mn-ea"/>
              </a:rPr>
              <a:t>。</a:t>
            </a:r>
            <a:endParaRPr lang="zh-CN" altLang="zh-CN" sz="7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93F4409-49D9-4EAF-9B31-9873FE844D56}"/>
              </a:ext>
            </a:extLst>
          </p:cNvPr>
          <p:cNvPicPr>
            <a:picLocks noChangeAspect="1"/>
          </p:cNvPicPr>
          <p:nvPr/>
        </p:nvPicPr>
        <p:blipFill>
          <a:blip r:embed="rId3"/>
          <a:stretch>
            <a:fillRect/>
          </a:stretch>
        </p:blipFill>
        <p:spPr>
          <a:xfrm>
            <a:off x="320939" y="3054383"/>
            <a:ext cx="5593133" cy="3761707"/>
          </a:xfrm>
          <a:prstGeom prst="rect">
            <a:avLst/>
          </a:prstGeom>
        </p:spPr>
      </p:pic>
      <p:sp>
        <p:nvSpPr>
          <p:cNvPr id="2" name="标题 1"/>
          <p:cNvSpPr>
            <a:spLocks noGrp="1"/>
          </p:cNvSpPr>
          <p:nvPr>
            <p:ph type="title"/>
          </p:nvPr>
        </p:nvSpPr>
        <p:spPr>
          <a:xfrm>
            <a:off x="1119505" y="247650"/>
            <a:ext cx="8100695" cy="551180"/>
          </a:xfrm>
        </p:spPr>
        <p:txBody>
          <a:bodyPr>
            <a:normAutofit/>
          </a:bodyPr>
          <a:lstStyle/>
          <a:p>
            <a:r>
              <a:rPr lang="zh-CN" altLang="en-US" sz="2400" dirty="0"/>
              <a:t>海外需求下滑，</a:t>
            </a:r>
            <a:r>
              <a:rPr lang="en-US" altLang="zh-CN" sz="2400" dirty="0"/>
              <a:t>11</a:t>
            </a:r>
            <a:r>
              <a:rPr lang="zh-CN" altLang="en-US" sz="2400" dirty="0"/>
              <a:t>月出口大幅回落</a:t>
            </a:r>
          </a:p>
        </p:txBody>
      </p:sp>
      <p:sp>
        <p:nvSpPr>
          <p:cNvPr id="11" name="文本框 10"/>
          <p:cNvSpPr txBox="1"/>
          <p:nvPr/>
        </p:nvSpPr>
        <p:spPr>
          <a:xfrm>
            <a:off x="2134870" y="6602730"/>
            <a:ext cx="2846705" cy="213360"/>
          </a:xfrm>
          <a:prstGeom prst="rect">
            <a:avLst/>
          </a:prstGeom>
        </p:spPr>
        <p:txBody>
          <a:bodyPr vert="horz" lIns="91440" tIns="45720" rIns="91440" bIns="45720" rtlCol="0" anchor="ctr">
            <a:normAutofit fontScale="25000" lnSpcReduction="20000"/>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4000" b="0" i="0" u="none" strike="noStrike" kern="1200" cap="none" spc="0" normalizeH="0" baseline="0" noProof="0" dirty="0">
                <a:ln>
                  <a:noFill/>
                </a:ln>
                <a:solidFill>
                  <a:srgbClr val="292929"/>
                </a:solidFill>
                <a:effectLst/>
                <a:uLnTx/>
                <a:uFillTx/>
                <a:latin typeface="+mj-lt"/>
                <a:ea typeface="+mj-ea"/>
                <a:cs typeface="+mj-cs"/>
              </a:rPr>
              <a:t>数据来源：</a:t>
            </a:r>
            <a:r>
              <a:rPr kumimoji="0" lang="en-US" altLang="zh-CN" sz="4000" b="0" i="0" u="none" strike="noStrike" kern="1200" cap="none" spc="0" normalizeH="0" baseline="0" noProof="0" dirty="0">
                <a:ln>
                  <a:noFill/>
                </a:ln>
                <a:solidFill>
                  <a:srgbClr val="292929"/>
                </a:solidFill>
                <a:effectLst/>
                <a:uLnTx/>
                <a:uFillTx/>
                <a:latin typeface="+mj-lt"/>
                <a:ea typeface="+mj-ea"/>
                <a:cs typeface="+mj-cs"/>
              </a:rPr>
              <a:t>WIND</a:t>
            </a:r>
            <a:r>
              <a:rPr kumimoji="0" lang="zh-CN" altLang="en-US" sz="4000" b="0" i="0" u="none" strike="noStrike" kern="1200" cap="none" spc="0" normalizeH="0" baseline="0" noProof="0" dirty="0">
                <a:ln>
                  <a:noFill/>
                </a:ln>
                <a:solidFill>
                  <a:srgbClr val="292929"/>
                </a:solidFill>
                <a:effectLst/>
                <a:uLnTx/>
                <a:uFillTx/>
                <a:latin typeface="+mj-lt"/>
                <a:ea typeface="+mj-ea"/>
                <a:cs typeface="+mj-cs"/>
              </a:rPr>
              <a:t>，天弘基金</a:t>
            </a:r>
          </a:p>
        </p:txBody>
      </p:sp>
      <p:sp>
        <p:nvSpPr>
          <p:cNvPr id="10" name="文本框 9"/>
          <p:cNvSpPr txBox="1"/>
          <p:nvPr/>
        </p:nvSpPr>
        <p:spPr>
          <a:xfrm>
            <a:off x="320939" y="1195387"/>
            <a:ext cx="6497955" cy="975995"/>
          </a:xfrm>
          <a:prstGeom prst="rect">
            <a:avLst/>
          </a:prstGeom>
        </p:spPr>
        <p:txBody>
          <a:bodyPr vert="horz" wrap="square" lIns="91440" tIns="45720" rIns="91440" bIns="45720" rtlCol="0" anchor="ctr">
            <a:noAutofit/>
          </a:bodyPr>
          <a:lstStyle/>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zh-CN" altLang="en-US" sz="1600" noProof="0" dirty="0">
                <a:ln>
                  <a:noFill/>
                </a:ln>
                <a:solidFill>
                  <a:srgbClr val="292929"/>
                </a:solidFill>
                <a:effectLst/>
                <a:uLnTx/>
                <a:uFillTx/>
                <a:latin typeface="+mn-ea"/>
                <a:cs typeface="+mj-cs"/>
                <a:sym typeface="+mn-ea"/>
              </a:rPr>
              <a:t>伴随欧美国家高通胀，美联储连续加息，美元指数走强等因素，全球投资和消费的需求放缓。</a:t>
            </a:r>
            <a:r>
              <a:rPr lang="en-US" altLang="zh-CN" sz="1600" noProof="0" dirty="0">
                <a:ln>
                  <a:noFill/>
                </a:ln>
                <a:solidFill>
                  <a:srgbClr val="292929"/>
                </a:solidFill>
                <a:effectLst/>
                <a:uLnTx/>
                <a:uFillTx/>
                <a:latin typeface="+mn-ea"/>
                <a:cs typeface="+mj-cs"/>
                <a:sym typeface="+mn-ea"/>
              </a:rPr>
              <a:t>11</a:t>
            </a:r>
            <a:r>
              <a:rPr lang="zh-CN" altLang="en-US" sz="1600" noProof="0" dirty="0">
                <a:ln>
                  <a:noFill/>
                </a:ln>
                <a:solidFill>
                  <a:srgbClr val="292929"/>
                </a:solidFill>
                <a:effectLst/>
                <a:uLnTx/>
                <a:uFillTx/>
                <a:latin typeface="+mn-ea"/>
                <a:cs typeface="+mj-cs"/>
                <a:sym typeface="+mn-ea"/>
              </a:rPr>
              <a:t>月出口数据进一步回落至</a:t>
            </a:r>
            <a:r>
              <a:rPr lang="en-US" altLang="zh-CN" sz="1600" noProof="0" dirty="0">
                <a:ln>
                  <a:noFill/>
                </a:ln>
                <a:solidFill>
                  <a:srgbClr val="292929"/>
                </a:solidFill>
                <a:effectLst/>
                <a:uLnTx/>
                <a:uFillTx/>
                <a:latin typeface="+mn-ea"/>
                <a:cs typeface="+mj-cs"/>
                <a:sym typeface="+mn-ea"/>
              </a:rPr>
              <a:t>-8.7%</a:t>
            </a:r>
            <a:r>
              <a:rPr lang="zh-CN" altLang="en-US" sz="1600" noProof="0" dirty="0">
                <a:ln>
                  <a:noFill/>
                </a:ln>
                <a:solidFill>
                  <a:srgbClr val="292929"/>
                </a:solidFill>
                <a:effectLst/>
                <a:uLnTx/>
                <a:uFillTx/>
                <a:latin typeface="+mn-ea"/>
                <a:cs typeface="+mj-cs"/>
                <a:sym typeface="+mn-ea"/>
              </a:rPr>
              <a:t>（美元计价，前值</a:t>
            </a:r>
            <a:r>
              <a:rPr lang="en-US" altLang="zh-CN" sz="1600" noProof="0" dirty="0">
                <a:ln>
                  <a:noFill/>
                </a:ln>
                <a:solidFill>
                  <a:srgbClr val="292929"/>
                </a:solidFill>
                <a:effectLst/>
                <a:uLnTx/>
                <a:uFillTx/>
                <a:latin typeface="+mn-ea"/>
                <a:cs typeface="+mj-cs"/>
                <a:sym typeface="+mn-ea"/>
              </a:rPr>
              <a:t>-0.3%</a:t>
            </a:r>
            <a:r>
              <a:rPr lang="zh-CN" altLang="en-US" sz="1600" noProof="0" dirty="0">
                <a:ln>
                  <a:noFill/>
                </a:ln>
                <a:solidFill>
                  <a:srgbClr val="292929"/>
                </a:solidFill>
                <a:effectLst/>
                <a:uLnTx/>
                <a:uFillTx/>
                <a:latin typeface="+mn-ea"/>
                <a:cs typeface="+mj-cs"/>
                <a:sym typeface="+mn-ea"/>
              </a:rPr>
              <a:t>，</a:t>
            </a:r>
            <a:r>
              <a:rPr lang="en-US" altLang="zh-CN" sz="1600" dirty="0">
                <a:solidFill>
                  <a:srgbClr val="292929"/>
                </a:solidFill>
                <a:latin typeface="+mn-ea"/>
                <a:cs typeface="+mj-cs"/>
                <a:sym typeface="+mn-ea"/>
              </a:rPr>
              <a:t>9</a:t>
            </a:r>
            <a:r>
              <a:rPr lang="zh-CN" altLang="en-US" sz="1600" noProof="0" dirty="0">
                <a:ln>
                  <a:noFill/>
                </a:ln>
                <a:solidFill>
                  <a:srgbClr val="292929"/>
                </a:solidFill>
                <a:effectLst/>
                <a:uLnTx/>
                <a:uFillTx/>
                <a:latin typeface="+mn-ea"/>
                <a:cs typeface="+mj-cs"/>
                <a:sym typeface="+mn-ea"/>
              </a:rPr>
              <a:t>月出口同比</a:t>
            </a:r>
            <a:r>
              <a:rPr lang="en-US" altLang="zh-CN" sz="1600" noProof="0" dirty="0">
                <a:ln>
                  <a:noFill/>
                </a:ln>
                <a:solidFill>
                  <a:srgbClr val="292929"/>
                </a:solidFill>
                <a:effectLst/>
                <a:uLnTx/>
                <a:uFillTx/>
                <a:latin typeface="+mn-ea"/>
                <a:cs typeface="+mj-cs"/>
                <a:sym typeface="+mn-ea"/>
              </a:rPr>
              <a:t>5.9%</a:t>
            </a:r>
            <a:r>
              <a:rPr lang="zh-CN" altLang="en-US" sz="1600" noProof="0" dirty="0">
                <a:ln>
                  <a:noFill/>
                </a:ln>
                <a:solidFill>
                  <a:srgbClr val="292929"/>
                </a:solidFill>
                <a:effectLst/>
                <a:uLnTx/>
                <a:uFillTx/>
                <a:latin typeface="+mn-ea"/>
                <a:cs typeface="+mj-cs"/>
                <a:sym typeface="+mn-ea"/>
              </a:rPr>
              <a:t>）。</a:t>
            </a:r>
            <a:endParaRPr kumimoji="0" lang="zh-CN" altLang="en-US" sz="1600" i="0" u="none" strike="noStrike" kern="1200" cap="none" spc="0" normalizeH="0" baseline="0" noProof="0" dirty="0">
              <a:ln>
                <a:noFill/>
              </a:ln>
              <a:solidFill>
                <a:srgbClr val="292929"/>
              </a:solidFill>
              <a:effectLst/>
              <a:uLnTx/>
              <a:uFillTx/>
              <a:latin typeface="+mn-ea"/>
              <a:cs typeface="+mj-cs"/>
            </a:endParaRPr>
          </a:p>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kumimoji="0" lang="zh-CN" altLang="en-US" sz="1600" i="0" u="none" strike="noStrike" kern="1200" cap="none" spc="0" normalizeH="0" baseline="0" noProof="0" dirty="0">
                <a:ln>
                  <a:noFill/>
                </a:ln>
                <a:solidFill>
                  <a:srgbClr val="292929"/>
                </a:solidFill>
                <a:effectLst/>
                <a:uLnTx/>
                <a:uFillTx/>
                <a:latin typeface="+mn-ea"/>
                <a:cs typeface="+mj-cs"/>
              </a:rPr>
              <a:t>在美联储、欧、英央行持续加息背景下，四季度乃至明年欧美的需求仍有进一步下滑的风险。未来的出口仍不容乐观</a:t>
            </a:r>
          </a:p>
        </p:txBody>
      </p:sp>
      <p:sp>
        <p:nvSpPr>
          <p:cNvPr id="5" name="文本框 4"/>
          <p:cNvSpPr txBox="1"/>
          <p:nvPr/>
        </p:nvSpPr>
        <p:spPr>
          <a:xfrm>
            <a:off x="527367" y="2757838"/>
            <a:ext cx="3215005" cy="324485"/>
          </a:xfrm>
          <a:prstGeom prst="rect">
            <a:avLst/>
          </a:prstGeom>
        </p:spPr>
        <p:txBody>
          <a:bodyPr vert="horz" lIns="91440" tIns="45720" rIns="91440" bIns="45720" rtlCol="0" anchor="ctr">
            <a:normAutofit fontScale="97500"/>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rPr>
              <a:t>图：</a:t>
            </a:r>
            <a:r>
              <a:rPr lang="zh-CN" altLang="en-US" sz="1600" dirty="0">
                <a:solidFill>
                  <a:srgbClr val="292929"/>
                </a:solidFill>
                <a:latin typeface="微软雅黑" panose="020B0503020204020204" charset="-122"/>
                <a:ea typeface="微软雅黑" panose="020B0503020204020204" charset="-122"/>
                <a:cs typeface="微软雅黑" panose="020B0503020204020204" charset="-122"/>
              </a:rPr>
              <a:t>出口同比增速</a:t>
            </a:r>
            <a:endPar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5554186" y="5233987"/>
            <a:ext cx="309245" cy="1184275"/>
          </a:xfrm>
          <a:prstGeom prst="ellipse">
            <a:avLst/>
          </a:prstGeom>
          <a:solidFill>
            <a:schemeClr val="bg1">
              <a:alpha val="0"/>
            </a:schemeClr>
          </a:solidFill>
          <a:ln w="28575" cmpd="sng">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269D1E50-7D3B-4FE7-B3C7-6092D2E6F9BD}"/>
              </a:ext>
            </a:extLst>
          </p:cNvPr>
          <p:cNvPicPr>
            <a:picLocks noChangeAspect="1"/>
          </p:cNvPicPr>
          <p:nvPr/>
        </p:nvPicPr>
        <p:blipFill>
          <a:blip r:embed="rId4"/>
          <a:stretch>
            <a:fillRect/>
          </a:stretch>
        </p:blipFill>
        <p:spPr>
          <a:xfrm>
            <a:off x="7134224" y="711199"/>
            <a:ext cx="4654923" cy="5707063"/>
          </a:xfrm>
          <a:prstGeom prst="rect">
            <a:avLst/>
          </a:prstGeom>
        </p:spPr>
      </p:pic>
    </p:spTree>
    <p:extLst>
      <p:ext uri="{BB962C8B-B14F-4D97-AF65-F5344CB8AC3E}">
        <p14:creationId xmlns:p14="http://schemas.microsoft.com/office/powerpoint/2010/main" val="4190242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9505" y="289560"/>
            <a:ext cx="8100695" cy="551180"/>
          </a:xfrm>
        </p:spPr>
        <p:txBody>
          <a:bodyPr>
            <a:normAutofit/>
          </a:bodyPr>
          <a:lstStyle/>
          <a:p>
            <a:r>
              <a:rPr lang="zh-CN" altLang="en-US" sz="2400" dirty="0"/>
              <a:t>社零、线下消费复苏较慢</a:t>
            </a:r>
          </a:p>
        </p:txBody>
      </p:sp>
      <p:sp>
        <p:nvSpPr>
          <p:cNvPr id="11" name="文本框 10"/>
          <p:cNvSpPr txBox="1"/>
          <p:nvPr/>
        </p:nvSpPr>
        <p:spPr>
          <a:xfrm>
            <a:off x="2134870" y="6602730"/>
            <a:ext cx="2846705" cy="213360"/>
          </a:xfrm>
          <a:prstGeom prst="rect">
            <a:avLst/>
          </a:prstGeom>
        </p:spPr>
        <p:txBody>
          <a:bodyPr vert="horz" lIns="91440" tIns="45720" rIns="91440" bIns="45720" rtlCol="0" anchor="ctr">
            <a:normAutofit fontScale="25000" lnSpcReduction="20000"/>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4000" b="0" i="0" u="none" strike="noStrike" kern="1200" cap="none" spc="0" normalizeH="0" baseline="0" noProof="0" dirty="0">
                <a:ln>
                  <a:noFill/>
                </a:ln>
                <a:solidFill>
                  <a:srgbClr val="292929"/>
                </a:solidFill>
                <a:effectLst/>
                <a:uLnTx/>
                <a:uFillTx/>
                <a:latin typeface="+mj-lt"/>
                <a:ea typeface="+mj-ea"/>
                <a:cs typeface="+mj-cs"/>
              </a:rPr>
              <a:t>数据来源：</a:t>
            </a:r>
            <a:r>
              <a:rPr kumimoji="0" lang="en-US" altLang="zh-CN" sz="4000" b="0" i="0" u="none" strike="noStrike" kern="1200" cap="none" spc="0" normalizeH="0" baseline="0" noProof="0" dirty="0">
                <a:ln>
                  <a:noFill/>
                </a:ln>
                <a:solidFill>
                  <a:srgbClr val="292929"/>
                </a:solidFill>
                <a:effectLst/>
                <a:uLnTx/>
                <a:uFillTx/>
                <a:latin typeface="+mj-lt"/>
                <a:ea typeface="+mj-ea"/>
                <a:cs typeface="+mj-cs"/>
              </a:rPr>
              <a:t>WIND</a:t>
            </a:r>
            <a:r>
              <a:rPr kumimoji="0" lang="zh-CN" altLang="en-US" sz="4000" b="0" i="0" u="none" strike="noStrike" kern="1200" cap="none" spc="0" normalizeH="0" baseline="0" noProof="0" dirty="0">
                <a:ln>
                  <a:noFill/>
                </a:ln>
                <a:solidFill>
                  <a:srgbClr val="292929"/>
                </a:solidFill>
                <a:effectLst/>
                <a:uLnTx/>
                <a:uFillTx/>
                <a:latin typeface="+mj-lt"/>
                <a:ea typeface="+mj-ea"/>
                <a:cs typeface="+mj-cs"/>
              </a:rPr>
              <a:t>，天弘基金</a:t>
            </a:r>
          </a:p>
        </p:txBody>
      </p:sp>
      <p:sp>
        <p:nvSpPr>
          <p:cNvPr id="10" name="文本框 9"/>
          <p:cNvSpPr txBox="1"/>
          <p:nvPr/>
        </p:nvSpPr>
        <p:spPr>
          <a:xfrm>
            <a:off x="350520" y="987742"/>
            <a:ext cx="11128375" cy="975995"/>
          </a:xfrm>
          <a:prstGeom prst="rect">
            <a:avLst/>
          </a:prstGeom>
        </p:spPr>
        <p:txBody>
          <a:bodyPr vert="horz" wrap="square" lIns="91440" tIns="45720" rIns="91440" bIns="45720" rtlCol="0" anchor="ctr">
            <a:noAutofit/>
          </a:bodyPr>
          <a:lstStyle/>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en-US" altLang="zh-CN" sz="1600" dirty="0"/>
              <a:t>11 </a:t>
            </a:r>
            <a:r>
              <a:rPr lang="zh-CN" altLang="en-US" sz="1600" dirty="0"/>
              <a:t>月社消零售、限额以上零售增速分别 录得</a:t>
            </a:r>
            <a:r>
              <a:rPr lang="en-US" altLang="zh-CN" sz="1600" dirty="0"/>
              <a:t>-5.9%</a:t>
            </a:r>
            <a:r>
              <a:rPr lang="zh-CN" altLang="en-US" sz="1600" dirty="0"/>
              <a:t>、</a:t>
            </a:r>
            <a:r>
              <a:rPr lang="en-US" altLang="zh-CN" sz="1600" dirty="0"/>
              <a:t>-5.8%</a:t>
            </a:r>
            <a:r>
              <a:rPr lang="zh-CN" altLang="en-US" sz="1600" dirty="0"/>
              <a:t>，降幅进一步扩大，除汽车外的消费品零售额增速同步走低至</a:t>
            </a:r>
            <a:r>
              <a:rPr lang="en-US" altLang="zh-CN" sz="1600" dirty="0"/>
              <a:t>-6.1%</a:t>
            </a:r>
            <a:r>
              <a:rPr lang="zh-CN" altLang="en-US" sz="1600" dirty="0"/>
              <a:t>，不过社零环比增速由 </a:t>
            </a:r>
            <a:r>
              <a:rPr lang="en-US" altLang="zh-CN" sz="1600" dirty="0"/>
              <a:t>10 </a:t>
            </a:r>
            <a:r>
              <a:rPr lang="zh-CN" altLang="en-US" sz="1600" dirty="0"/>
              <a:t>月的</a:t>
            </a:r>
            <a:r>
              <a:rPr lang="en-US" altLang="zh-CN" sz="1600" dirty="0"/>
              <a:t>-0.65%</a:t>
            </a:r>
            <a:r>
              <a:rPr lang="zh-CN" altLang="en-US" sz="1600" dirty="0"/>
              <a:t>转正至 </a:t>
            </a:r>
            <a:r>
              <a:rPr lang="en-US" altLang="zh-CN" sz="1600" dirty="0"/>
              <a:t>0.15%</a:t>
            </a:r>
            <a:r>
              <a:rPr lang="zh-CN" altLang="en-US" sz="1600" dirty="0"/>
              <a:t>。</a:t>
            </a:r>
            <a:r>
              <a:rPr lang="en-US" altLang="zh-CN" sz="1600" dirty="0"/>
              <a:t>11 </a:t>
            </a:r>
            <a:r>
              <a:rPr lang="zh-CN" altLang="en-US" sz="1600" dirty="0"/>
              <a:t>月本土疫情波及全国多数省份，居民出行减少、消费场景受限，餐饮收入同比增速仍在低位，增速降幅略走扩至</a:t>
            </a:r>
            <a:r>
              <a:rPr lang="en-US" altLang="zh-CN" sz="1600" dirty="0"/>
              <a:t>-8.4%</a:t>
            </a:r>
          </a:p>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zh-CN" altLang="en-US" sz="1600" dirty="0">
                <a:solidFill>
                  <a:srgbClr val="292929"/>
                </a:solidFill>
                <a:latin typeface="+mn-ea"/>
                <a:cs typeface="+mj-cs"/>
                <a:sym typeface="+mn-ea"/>
              </a:rPr>
              <a:t>主要城市地铁客运量</a:t>
            </a:r>
            <a:r>
              <a:rPr lang="en-US" altLang="zh-CN" sz="1600" dirty="0">
                <a:solidFill>
                  <a:srgbClr val="292929"/>
                </a:solidFill>
                <a:latin typeface="+mn-ea"/>
                <a:cs typeface="+mj-cs"/>
                <a:sym typeface="+mn-ea"/>
              </a:rPr>
              <a:t>11</a:t>
            </a:r>
            <a:r>
              <a:rPr lang="zh-CN" altLang="en-US" sz="1600" dirty="0">
                <a:solidFill>
                  <a:srgbClr val="292929"/>
                </a:solidFill>
                <a:latin typeface="+mn-ea"/>
                <a:cs typeface="+mj-cs"/>
                <a:sym typeface="+mn-ea"/>
              </a:rPr>
              <a:t>月同比降幅又有所扩大（仅为</a:t>
            </a:r>
            <a:r>
              <a:rPr lang="en-US" altLang="zh-CN" sz="1600" dirty="0">
                <a:solidFill>
                  <a:srgbClr val="292929"/>
                </a:solidFill>
                <a:latin typeface="+mn-ea"/>
                <a:cs typeface="+mj-cs"/>
                <a:sym typeface="+mn-ea"/>
              </a:rPr>
              <a:t>2019</a:t>
            </a:r>
            <a:r>
              <a:rPr lang="zh-CN" altLang="en-US" sz="1600" dirty="0">
                <a:solidFill>
                  <a:srgbClr val="292929"/>
                </a:solidFill>
                <a:latin typeface="+mn-ea"/>
                <a:cs typeface="+mj-cs"/>
                <a:sym typeface="+mn-ea"/>
              </a:rPr>
              <a:t>年的</a:t>
            </a:r>
            <a:r>
              <a:rPr lang="en-US" altLang="zh-CN" sz="1600" dirty="0">
                <a:solidFill>
                  <a:srgbClr val="292929"/>
                </a:solidFill>
                <a:latin typeface="+mn-ea"/>
                <a:cs typeface="+mj-cs"/>
                <a:sym typeface="+mn-ea"/>
              </a:rPr>
              <a:t>50%</a:t>
            </a:r>
            <a:r>
              <a:rPr lang="zh-CN" altLang="en-US" sz="1600" dirty="0">
                <a:solidFill>
                  <a:srgbClr val="292929"/>
                </a:solidFill>
                <a:latin typeface="+mn-ea"/>
                <a:cs typeface="+mj-cs"/>
                <a:sym typeface="+mn-ea"/>
              </a:rPr>
              <a:t>），线下消费、人员流动均受影响。</a:t>
            </a:r>
            <a:endParaRPr lang="zh-CN" altLang="en-US" sz="1600" noProof="0" dirty="0">
              <a:ln>
                <a:noFill/>
              </a:ln>
              <a:solidFill>
                <a:srgbClr val="292929"/>
              </a:solidFill>
              <a:effectLst/>
              <a:uLnTx/>
              <a:uFillTx/>
              <a:latin typeface="+mn-ea"/>
              <a:cs typeface="+mj-cs"/>
              <a:sym typeface="+mn-ea"/>
            </a:endParaRPr>
          </a:p>
        </p:txBody>
      </p:sp>
      <p:sp>
        <p:nvSpPr>
          <p:cNvPr id="6" name="文本框 5"/>
          <p:cNvSpPr txBox="1"/>
          <p:nvPr/>
        </p:nvSpPr>
        <p:spPr>
          <a:xfrm>
            <a:off x="280988" y="2306637"/>
            <a:ext cx="4164330" cy="478790"/>
          </a:xfrm>
          <a:prstGeom prst="rect">
            <a:avLst/>
          </a:prstGeom>
        </p:spPr>
        <p:txBody>
          <a:bodyPr vert="horz" lIns="91440" tIns="45720" rIns="91440" bIns="45720" rtlCol="0" anchor="ctr">
            <a:normAutofit/>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rPr>
              <a:t>图：</a:t>
            </a:r>
            <a:r>
              <a:rPr lang="zh-CN" altLang="en-US" sz="1600" dirty="0">
                <a:solidFill>
                  <a:srgbClr val="292929"/>
                </a:solidFill>
                <a:latin typeface="微软雅黑" panose="020B0503020204020204" charset="-122"/>
                <a:ea typeface="微软雅黑" panose="020B0503020204020204" charset="-122"/>
                <a:cs typeface="微软雅黑" panose="020B0503020204020204" charset="-122"/>
              </a:rPr>
              <a:t>社零、消费和服务业复苏缓慢</a:t>
            </a:r>
            <a:endPar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4" name="文本框 13">
            <a:extLst>
              <a:ext uri="{FF2B5EF4-FFF2-40B4-BE49-F238E27FC236}">
                <a16:creationId xmlns:a16="http://schemas.microsoft.com/office/drawing/2014/main" id="{BAD126A6-EE92-4881-AAAA-18DB04A40B30}"/>
              </a:ext>
            </a:extLst>
          </p:cNvPr>
          <p:cNvSpPr txBox="1"/>
          <p:nvPr/>
        </p:nvSpPr>
        <p:spPr>
          <a:xfrm>
            <a:off x="6311781" y="2283458"/>
            <a:ext cx="4164330" cy="478790"/>
          </a:xfrm>
          <a:prstGeom prst="rect">
            <a:avLst/>
          </a:prstGeom>
        </p:spPr>
        <p:txBody>
          <a:bodyPr vert="horz" lIns="91440" tIns="45720" rIns="91440" bIns="45720" rtlCol="0" anchor="ctr">
            <a:normAutofit/>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rPr>
              <a:t>图：主要城市地铁客运量</a:t>
            </a:r>
          </a:p>
        </p:txBody>
      </p:sp>
      <p:pic>
        <p:nvPicPr>
          <p:cNvPr id="7" name="图片 6">
            <a:extLst>
              <a:ext uri="{FF2B5EF4-FFF2-40B4-BE49-F238E27FC236}">
                <a16:creationId xmlns:a16="http://schemas.microsoft.com/office/drawing/2014/main" id="{C3A33C4A-66E8-4D1A-9C6D-197A86BD811B}"/>
              </a:ext>
            </a:extLst>
          </p:cNvPr>
          <p:cNvPicPr>
            <a:picLocks noChangeAspect="1"/>
          </p:cNvPicPr>
          <p:nvPr/>
        </p:nvPicPr>
        <p:blipFill>
          <a:blip r:embed="rId3"/>
          <a:stretch>
            <a:fillRect/>
          </a:stretch>
        </p:blipFill>
        <p:spPr>
          <a:xfrm>
            <a:off x="63473" y="2729547"/>
            <a:ext cx="5889651" cy="3806190"/>
          </a:xfrm>
          <a:prstGeom prst="rect">
            <a:avLst/>
          </a:prstGeom>
        </p:spPr>
      </p:pic>
      <p:pic>
        <p:nvPicPr>
          <p:cNvPr id="9" name="图片 8">
            <a:extLst>
              <a:ext uri="{FF2B5EF4-FFF2-40B4-BE49-F238E27FC236}">
                <a16:creationId xmlns:a16="http://schemas.microsoft.com/office/drawing/2014/main" id="{7078051B-ABDA-49A3-B966-B8295CB561ED}"/>
              </a:ext>
            </a:extLst>
          </p:cNvPr>
          <p:cNvPicPr>
            <a:picLocks noChangeAspect="1"/>
          </p:cNvPicPr>
          <p:nvPr/>
        </p:nvPicPr>
        <p:blipFill>
          <a:blip r:embed="rId4"/>
          <a:stretch>
            <a:fillRect/>
          </a:stretch>
        </p:blipFill>
        <p:spPr>
          <a:xfrm>
            <a:off x="5953124" y="2785426"/>
            <a:ext cx="6124806" cy="4030663"/>
          </a:xfrm>
          <a:prstGeom prst="rect">
            <a:avLst/>
          </a:prstGeom>
        </p:spPr>
      </p:pic>
    </p:spTree>
    <p:extLst>
      <p:ext uri="{BB962C8B-B14F-4D97-AF65-F5344CB8AC3E}">
        <p14:creationId xmlns:p14="http://schemas.microsoft.com/office/powerpoint/2010/main" val="1454343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9505" y="247650"/>
            <a:ext cx="8100695" cy="551180"/>
          </a:xfrm>
        </p:spPr>
        <p:txBody>
          <a:bodyPr>
            <a:normAutofit/>
          </a:bodyPr>
          <a:lstStyle/>
          <a:p>
            <a:r>
              <a:rPr lang="zh-CN" altLang="en-US" sz="2400" dirty="0"/>
              <a:t>地产：销售和峻工恢复缓慢</a:t>
            </a:r>
          </a:p>
        </p:txBody>
      </p:sp>
      <p:sp>
        <p:nvSpPr>
          <p:cNvPr id="11" name="文本框 10"/>
          <p:cNvSpPr txBox="1"/>
          <p:nvPr/>
        </p:nvSpPr>
        <p:spPr>
          <a:xfrm>
            <a:off x="2134870" y="6602730"/>
            <a:ext cx="2846705" cy="213360"/>
          </a:xfrm>
          <a:prstGeom prst="rect">
            <a:avLst/>
          </a:prstGeom>
        </p:spPr>
        <p:txBody>
          <a:bodyPr vert="horz" lIns="91440" tIns="45720" rIns="91440" bIns="45720" rtlCol="0" anchor="ctr">
            <a:normAutofit fontScale="25000" lnSpcReduction="20000"/>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4000" b="0" i="0" u="none" strike="noStrike" kern="1200" cap="none" spc="0" normalizeH="0" baseline="0" noProof="0" dirty="0">
                <a:ln>
                  <a:noFill/>
                </a:ln>
                <a:solidFill>
                  <a:srgbClr val="292929"/>
                </a:solidFill>
                <a:effectLst/>
                <a:uLnTx/>
                <a:uFillTx/>
                <a:latin typeface="+mj-lt"/>
                <a:ea typeface="+mj-ea"/>
                <a:cs typeface="+mj-cs"/>
              </a:rPr>
              <a:t>数据来源：</a:t>
            </a:r>
            <a:r>
              <a:rPr kumimoji="0" lang="en-US" altLang="zh-CN" sz="4000" b="0" i="0" u="none" strike="noStrike" kern="1200" cap="none" spc="0" normalizeH="0" baseline="0" noProof="0" dirty="0">
                <a:ln>
                  <a:noFill/>
                </a:ln>
                <a:solidFill>
                  <a:srgbClr val="292929"/>
                </a:solidFill>
                <a:effectLst/>
                <a:uLnTx/>
                <a:uFillTx/>
                <a:latin typeface="+mj-lt"/>
                <a:ea typeface="+mj-ea"/>
                <a:cs typeface="+mj-cs"/>
              </a:rPr>
              <a:t>WIND</a:t>
            </a:r>
            <a:r>
              <a:rPr kumimoji="0" lang="zh-CN" altLang="en-US" sz="4000" b="0" i="0" u="none" strike="noStrike" kern="1200" cap="none" spc="0" normalizeH="0" baseline="0" noProof="0" dirty="0">
                <a:ln>
                  <a:noFill/>
                </a:ln>
                <a:solidFill>
                  <a:srgbClr val="292929"/>
                </a:solidFill>
                <a:effectLst/>
                <a:uLnTx/>
                <a:uFillTx/>
                <a:latin typeface="+mj-lt"/>
                <a:ea typeface="+mj-ea"/>
                <a:cs typeface="+mj-cs"/>
              </a:rPr>
              <a:t>，天弘基金</a:t>
            </a:r>
          </a:p>
        </p:txBody>
      </p:sp>
      <p:sp>
        <p:nvSpPr>
          <p:cNvPr id="10" name="文本框 9"/>
          <p:cNvSpPr txBox="1"/>
          <p:nvPr/>
        </p:nvSpPr>
        <p:spPr>
          <a:xfrm>
            <a:off x="267017" y="954539"/>
            <a:ext cx="11098530" cy="1256347"/>
          </a:xfrm>
          <a:prstGeom prst="rect">
            <a:avLst/>
          </a:prstGeom>
        </p:spPr>
        <p:txBody>
          <a:bodyPr vert="horz" wrap="square" lIns="91440" tIns="45720" rIns="91440" bIns="45720" rtlCol="0" anchor="ctr">
            <a:noAutofit/>
          </a:bodyPr>
          <a:lstStyle/>
          <a:p>
            <a:pPr marL="285750" marR="0" indent="-28575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en-US" altLang="zh-CN" sz="1600" dirty="0">
                <a:solidFill>
                  <a:srgbClr val="292929"/>
                </a:solidFill>
                <a:latin typeface="+mn-ea"/>
                <a:cs typeface="+mj-cs"/>
                <a:sym typeface="+mn-ea"/>
              </a:rPr>
              <a:t>9</a:t>
            </a:r>
            <a:r>
              <a:rPr lang="zh-CN" altLang="en-US" sz="1600" dirty="0">
                <a:solidFill>
                  <a:srgbClr val="292929"/>
                </a:solidFill>
                <a:latin typeface="+mn-ea"/>
                <a:cs typeface="+mj-cs"/>
                <a:sym typeface="+mn-ea"/>
              </a:rPr>
              <a:t>月以来房地产供给、需求端刺激政策陆续推出，但受开发商流动性紧张、峻工和交楼弱于往年，以及居民购房意愿下降等多方面因素，销售和峻工数据恢复较弱。在此背景下，</a:t>
            </a:r>
            <a:r>
              <a:rPr lang="en-US" altLang="zh-CN" sz="1600" dirty="0">
                <a:solidFill>
                  <a:srgbClr val="292929"/>
                </a:solidFill>
                <a:latin typeface="+mn-ea"/>
                <a:cs typeface="+mj-cs"/>
                <a:sym typeface="+mn-ea"/>
              </a:rPr>
              <a:t>11</a:t>
            </a:r>
            <a:r>
              <a:rPr lang="zh-CN" altLang="en-US" sz="1600" dirty="0">
                <a:solidFill>
                  <a:srgbClr val="292929"/>
                </a:solidFill>
                <a:latin typeface="+mn-ea"/>
                <a:cs typeface="+mj-cs"/>
                <a:sym typeface="+mn-ea"/>
              </a:rPr>
              <a:t>月以来有关部门继续出台促地产需求、保交楼、化解地产风险的相关措施。</a:t>
            </a:r>
            <a:endParaRPr lang="en-US" altLang="zh-CN" sz="1600" dirty="0">
              <a:solidFill>
                <a:srgbClr val="292929"/>
              </a:solidFill>
              <a:latin typeface="+mn-ea"/>
              <a:cs typeface="+mj-cs"/>
              <a:sym typeface="+mn-ea"/>
            </a:endParaRPr>
          </a:p>
          <a:p>
            <a:pPr marL="285750" marR="0" indent="-28575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en-US" altLang="zh-CN" sz="1600" dirty="0">
                <a:solidFill>
                  <a:srgbClr val="292929"/>
                </a:solidFill>
                <a:latin typeface="+mn-ea"/>
                <a:cs typeface="+mj-cs"/>
                <a:sym typeface="+mn-ea"/>
              </a:rPr>
              <a:t>11</a:t>
            </a:r>
            <a:r>
              <a:rPr lang="zh-CN" altLang="en-US" sz="1600" dirty="0">
                <a:solidFill>
                  <a:srgbClr val="292929"/>
                </a:solidFill>
                <a:latin typeface="+mn-ea"/>
                <a:cs typeface="+mj-cs"/>
                <a:sym typeface="+mn-ea"/>
              </a:rPr>
              <a:t>月份以来地产销售同比仍在负</a:t>
            </a:r>
            <a:r>
              <a:rPr lang="en-US" altLang="zh-CN" sz="1600" dirty="0">
                <a:solidFill>
                  <a:srgbClr val="292929"/>
                </a:solidFill>
                <a:latin typeface="+mn-ea"/>
                <a:cs typeface="+mj-cs"/>
                <a:sym typeface="+mn-ea"/>
              </a:rPr>
              <a:t>20%</a:t>
            </a:r>
            <a:r>
              <a:rPr lang="zh-CN" altLang="en-US" sz="1600" dirty="0">
                <a:solidFill>
                  <a:srgbClr val="292929"/>
                </a:solidFill>
                <a:latin typeface="+mn-ea"/>
                <a:cs typeface="+mj-cs"/>
                <a:sym typeface="+mn-ea"/>
              </a:rPr>
              <a:t>以上，未来一、两个季度地产销售的修复有待观察。</a:t>
            </a:r>
            <a:endParaRPr lang="en-US" altLang="zh-CN" sz="1600" dirty="0">
              <a:solidFill>
                <a:srgbClr val="292929"/>
              </a:solidFill>
              <a:latin typeface="+mn-ea"/>
              <a:cs typeface="+mj-cs"/>
              <a:sym typeface="+mn-ea"/>
            </a:endParaRPr>
          </a:p>
          <a:p>
            <a:pPr marL="285750" marR="0" indent="-285750" algn="l" defTabSz="914400" rtl="0" eaLnBrk="1" fontAlgn="auto" latinLnBrk="0" hangingPunct="1">
              <a:lnSpc>
                <a:spcPct val="130000"/>
              </a:lnSpc>
              <a:spcBef>
                <a:spcPct val="0"/>
              </a:spcBef>
              <a:spcAft>
                <a:spcPts val="0"/>
              </a:spcAft>
              <a:buClrTx/>
              <a:buSzTx/>
              <a:buFont typeface="Wingdings" panose="05000000000000000000" pitchFamily="2" charset="2"/>
              <a:buChar char="Ø"/>
            </a:pPr>
            <a:endParaRPr lang="en-US" altLang="zh-CN" sz="1600" dirty="0">
              <a:solidFill>
                <a:srgbClr val="292929"/>
              </a:solidFill>
              <a:latin typeface="+mn-ea"/>
              <a:cs typeface="+mj-cs"/>
              <a:sym typeface="+mn-ea"/>
            </a:endParaRPr>
          </a:p>
        </p:txBody>
      </p:sp>
      <p:sp>
        <p:nvSpPr>
          <p:cNvPr id="14" name="文本框 13">
            <a:extLst>
              <a:ext uri="{FF2B5EF4-FFF2-40B4-BE49-F238E27FC236}">
                <a16:creationId xmlns:a16="http://schemas.microsoft.com/office/drawing/2014/main" id="{5469BCF8-9BD8-4F37-8B95-41683780230C}"/>
              </a:ext>
            </a:extLst>
          </p:cNvPr>
          <p:cNvSpPr txBox="1"/>
          <p:nvPr/>
        </p:nvSpPr>
        <p:spPr>
          <a:xfrm>
            <a:off x="267017" y="2366552"/>
            <a:ext cx="3588703" cy="324485"/>
          </a:xfrm>
          <a:prstGeom prst="rect">
            <a:avLst/>
          </a:prstGeom>
        </p:spPr>
        <p:txBody>
          <a:bodyPr vert="horz" lIns="91440" tIns="45720" rIns="91440" bIns="45720" rtlCol="0" anchor="ctr">
            <a:normAutofit fontScale="97500"/>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rPr>
              <a:t>图：</a:t>
            </a:r>
            <a:r>
              <a:rPr lang="en-US" altLang="zh-CN" sz="1600" dirty="0">
                <a:solidFill>
                  <a:srgbClr val="292929"/>
                </a:solidFill>
                <a:latin typeface="微软雅黑" panose="020B0503020204020204" charset="-122"/>
                <a:ea typeface="微软雅黑" panose="020B0503020204020204" charset="-122"/>
                <a:cs typeface="微软雅黑" panose="020B0503020204020204" charset="-122"/>
              </a:rPr>
              <a:t>WIND 48</a:t>
            </a:r>
            <a:r>
              <a:rPr lang="zh-CN" altLang="en-US" sz="1600" dirty="0">
                <a:solidFill>
                  <a:srgbClr val="292929"/>
                </a:solidFill>
                <a:latin typeface="微软雅黑" panose="020B0503020204020204" charset="-122"/>
                <a:ea typeface="微软雅黑" panose="020B0503020204020204" charset="-122"/>
                <a:cs typeface="微软雅黑" panose="020B0503020204020204" charset="-122"/>
              </a:rPr>
              <a:t>城地产成交面积</a:t>
            </a:r>
            <a:endPar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endParaRPr>
          </a:p>
        </p:txBody>
      </p:sp>
      <p:sp>
        <p:nvSpPr>
          <p:cNvPr id="8" name="文本框 7">
            <a:extLst>
              <a:ext uri="{FF2B5EF4-FFF2-40B4-BE49-F238E27FC236}">
                <a16:creationId xmlns:a16="http://schemas.microsoft.com/office/drawing/2014/main" id="{E044D2EB-473F-4424-94EA-9CBF48FE3B97}"/>
              </a:ext>
            </a:extLst>
          </p:cNvPr>
          <p:cNvSpPr txBox="1"/>
          <p:nvPr/>
        </p:nvSpPr>
        <p:spPr>
          <a:xfrm>
            <a:off x="6519644" y="2424337"/>
            <a:ext cx="3588703" cy="324485"/>
          </a:xfrm>
          <a:prstGeom prst="rect">
            <a:avLst/>
          </a:prstGeom>
        </p:spPr>
        <p:txBody>
          <a:bodyPr vert="horz" lIns="91440" tIns="45720" rIns="91440" bIns="45720" rtlCol="0" anchor="ctr">
            <a:normAutofit fontScale="97500"/>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rPr>
              <a:t>图：</a:t>
            </a:r>
            <a:r>
              <a:rPr lang="zh-CN" altLang="en-US" sz="1600" dirty="0">
                <a:solidFill>
                  <a:srgbClr val="292929"/>
                </a:solidFill>
                <a:latin typeface="微软雅黑" panose="020B0503020204020204" charset="-122"/>
                <a:ea typeface="微软雅黑" panose="020B0503020204020204" charset="-122"/>
                <a:cs typeface="微软雅黑" panose="020B0503020204020204" charset="-122"/>
              </a:rPr>
              <a:t>三大类投资同比增速</a:t>
            </a:r>
            <a:endPar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endParaRPr>
          </a:p>
        </p:txBody>
      </p:sp>
      <p:pic>
        <p:nvPicPr>
          <p:cNvPr id="4" name="图片 3" descr="图表, 折线图&#10;&#10;描述已自动生成">
            <a:extLst>
              <a:ext uri="{FF2B5EF4-FFF2-40B4-BE49-F238E27FC236}">
                <a16:creationId xmlns:a16="http://schemas.microsoft.com/office/drawing/2014/main" id="{60FF4800-1536-456F-B8E7-0574D125B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42" y="2846702"/>
            <a:ext cx="5829805" cy="3612519"/>
          </a:xfrm>
          <a:prstGeom prst="rect">
            <a:avLst/>
          </a:prstGeom>
        </p:spPr>
      </p:pic>
      <p:pic>
        <p:nvPicPr>
          <p:cNvPr id="5" name="图片 4">
            <a:extLst>
              <a:ext uri="{FF2B5EF4-FFF2-40B4-BE49-F238E27FC236}">
                <a16:creationId xmlns:a16="http://schemas.microsoft.com/office/drawing/2014/main" id="{D0788933-5CA7-4760-B098-E69A1054ED5C}"/>
              </a:ext>
            </a:extLst>
          </p:cNvPr>
          <p:cNvPicPr>
            <a:picLocks noChangeAspect="1"/>
          </p:cNvPicPr>
          <p:nvPr/>
        </p:nvPicPr>
        <p:blipFill>
          <a:blip r:embed="rId4"/>
          <a:stretch>
            <a:fillRect/>
          </a:stretch>
        </p:blipFill>
        <p:spPr>
          <a:xfrm>
            <a:off x="6479272" y="2962274"/>
            <a:ext cx="5455553" cy="3496947"/>
          </a:xfrm>
          <a:prstGeom prst="rect">
            <a:avLst/>
          </a:prstGeom>
        </p:spPr>
      </p:pic>
    </p:spTree>
    <p:extLst>
      <p:ext uri="{BB962C8B-B14F-4D97-AF65-F5344CB8AC3E}">
        <p14:creationId xmlns:p14="http://schemas.microsoft.com/office/powerpoint/2010/main" val="3032048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A6792D1-3B78-4E88-9E9A-137F52502E2E}"/>
              </a:ext>
            </a:extLst>
          </p:cNvPr>
          <p:cNvPicPr>
            <a:picLocks noChangeAspect="1"/>
          </p:cNvPicPr>
          <p:nvPr/>
        </p:nvPicPr>
        <p:blipFill>
          <a:blip r:embed="rId3"/>
          <a:stretch>
            <a:fillRect/>
          </a:stretch>
        </p:blipFill>
        <p:spPr>
          <a:xfrm>
            <a:off x="6294753" y="2893735"/>
            <a:ext cx="5850887" cy="3929619"/>
          </a:xfrm>
          <a:prstGeom prst="rect">
            <a:avLst/>
          </a:prstGeom>
        </p:spPr>
      </p:pic>
      <p:sp>
        <p:nvSpPr>
          <p:cNvPr id="11" name="文本框 10"/>
          <p:cNvSpPr txBox="1"/>
          <p:nvPr/>
        </p:nvSpPr>
        <p:spPr>
          <a:xfrm>
            <a:off x="3415665" y="6644640"/>
            <a:ext cx="2846705" cy="213360"/>
          </a:xfrm>
          <a:prstGeom prst="rect">
            <a:avLst/>
          </a:prstGeom>
        </p:spPr>
        <p:txBody>
          <a:bodyPr vert="horz" lIns="91440" tIns="45720" rIns="91440" bIns="45720" rtlCol="0" anchor="ctr">
            <a:normAutofit fontScale="25000" lnSpcReduction="20000"/>
          </a:bodyPr>
          <a:lstStyle/>
          <a:p>
            <a:pPr marR="0" indent="0" algn="ctr" defTabSz="914400" fontAlgn="auto">
              <a:lnSpc>
                <a:spcPct val="90000"/>
              </a:lnSpc>
              <a:spcBef>
                <a:spcPct val="0"/>
              </a:spcBef>
              <a:spcAft>
                <a:spcPts val="0"/>
              </a:spcAft>
              <a:buClrTx/>
              <a:buSzTx/>
              <a:buFontTx/>
              <a:buNone/>
            </a:pPr>
            <a:r>
              <a:rPr kumimoji="0" lang="zh-CN" altLang="en-US" sz="4000" b="0" i="0" kern="1200" cap="none" spc="0" normalizeH="0" baseline="0" noProof="0" dirty="0">
                <a:solidFill>
                  <a:srgbClr val="292929"/>
                </a:solidFill>
                <a:latin typeface="+mj-lt"/>
                <a:ea typeface="+mj-ea"/>
                <a:cs typeface="+mj-cs"/>
              </a:rPr>
              <a:t>数据来源：</a:t>
            </a:r>
            <a:r>
              <a:rPr kumimoji="0" lang="en-US" altLang="zh-CN" sz="4000" b="0" i="0" kern="1200" cap="none" spc="0" normalizeH="0" baseline="0" noProof="0" dirty="0">
                <a:solidFill>
                  <a:srgbClr val="292929"/>
                </a:solidFill>
                <a:latin typeface="+mj-lt"/>
                <a:ea typeface="+mj-ea"/>
                <a:cs typeface="+mj-cs"/>
              </a:rPr>
              <a:t>WIND</a:t>
            </a:r>
            <a:r>
              <a:rPr kumimoji="0" lang="zh-CN" altLang="en-US" sz="4000" b="0" i="0" kern="1200" cap="none" spc="0" normalizeH="0" baseline="0" noProof="0" dirty="0">
                <a:solidFill>
                  <a:srgbClr val="292929"/>
                </a:solidFill>
                <a:latin typeface="+mj-lt"/>
                <a:ea typeface="+mj-ea"/>
                <a:cs typeface="+mj-cs"/>
              </a:rPr>
              <a:t>，天弘基金</a:t>
            </a:r>
          </a:p>
        </p:txBody>
      </p:sp>
      <p:sp>
        <p:nvSpPr>
          <p:cNvPr id="10" name="文本框 9"/>
          <p:cNvSpPr txBox="1"/>
          <p:nvPr/>
        </p:nvSpPr>
        <p:spPr>
          <a:xfrm>
            <a:off x="148590" y="2487017"/>
            <a:ext cx="5201285" cy="519430"/>
          </a:xfrm>
          <a:prstGeom prst="rect">
            <a:avLst/>
          </a:prstGeom>
        </p:spPr>
        <p:txBody>
          <a:bodyPr vert="horz" lIns="91440" tIns="45720" rIns="91440" bIns="45720" rtlCol="0" anchor="ctr">
            <a:normAutofit/>
          </a:bodyPr>
          <a:lstStyle/>
          <a:p>
            <a:pPr marR="0" indent="0" algn="ctr" defTabSz="914400" fontAlgn="auto">
              <a:lnSpc>
                <a:spcPct val="90000"/>
              </a:lnSpc>
              <a:spcBef>
                <a:spcPct val="0"/>
              </a:spcBef>
              <a:spcAft>
                <a:spcPts val="0"/>
              </a:spcAft>
              <a:buClrTx/>
              <a:buSzTx/>
              <a:buFontTx/>
              <a:buNone/>
            </a:pPr>
            <a:r>
              <a:rPr kumimoji="0" lang="zh-CN" altLang="en-US" sz="1400" b="0" i="0" kern="1200" cap="none" spc="0" normalizeH="0" baseline="0" noProof="0" dirty="0">
                <a:solidFill>
                  <a:srgbClr val="292929"/>
                </a:solidFill>
                <a:latin typeface="+mj-lt"/>
                <a:ea typeface="+mj-ea"/>
                <a:cs typeface="+mj-cs"/>
              </a:rPr>
              <a:t>图：人民币贷款增速和沪深</a:t>
            </a:r>
            <a:r>
              <a:rPr kumimoji="0" lang="en-US" altLang="zh-CN" sz="1400" b="0" i="0" kern="1200" cap="none" spc="0" normalizeH="0" baseline="0" noProof="0" dirty="0">
                <a:solidFill>
                  <a:srgbClr val="292929"/>
                </a:solidFill>
                <a:latin typeface="+mj-lt"/>
                <a:ea typeface="+mj-ea"/>
                <a:cs typeface="+mj-cs"/>
              </a:rPr>
              <a:t>300</a:t>
            </a:r>
            <a:r>
              <a:rPr kumimoji="0" lang="zh-CN" altLang="en-US" sz="1400" b="0" i="0" kern="1200" cap="none" spc="0" normalizeH="0" baseline="0" noProof="0" dirty="0">
                <a:solidFill>
                  <a:srgbClr val="292929"/>
                </a:solidFill>
                <a:latin typeface="+mj-lt"/>
                <a:ea typeface="+mj-ea"/>
                <a:cs typeface="+mj-cs"/>
              </a:rPr>
              <a:t>走势</a:t>
            </a:r>
          </a:p>
        </p:txBody>
      </p:sp>
      <p:sp>
        <p:nvSpPr>
          <p:cNvPr id="6" name="标题 5"/>
          <p:cNvSpPr>
            <a:spLocks noGrp="1"/>
          </p:cNvSpPr>
          <p:nvPr>
            <p:ph type="title"/>
          </p:nvPr>
        </p:nvSpPr>
        <p:spPr>
          <a:xfrm>
            <a:off x="1119505" y="247650"/>
            <a:ext cx="8100695" cy="551180"/>
          </a:xfrm>
        </p:spPr>
        <p:txBody>
          <a:bodyPr>
            <a:normAutofit/>
          </a:bodyPr>
          <a:lstStyle/>
          <a:p>
            <a:r>
              <a:rPr lang="zh-CN" altLang="en-US" sz="2400" dirty="0"/>
              <a:t>信贷需求仍然疲弱</a:t>
            </a:r>
          </a:p>
        </p:txBody>
      </p:sp>
      <p:sp>
        <p:nvSpPr>
          <p:cNvPr id="13" name="文本框 12">
            <a:extLst>
              <a:ext uri="{FF2B5EF4-FFF2-40B4-BE49-F238E27FC236}">
                <a16:creationId xmlns:a16="http://schemas.microsoft.com/office/drawing/2014/main" id="{C089D67D-178B-4833-9EA9-68832751F575}"/>
              </a:ext>
            </a:extLst>
          </p:cNvPr>
          <p:cNvSpPr txBox="1"/>
          <p:nvPr/>
        </p:nvSpPr>
        <p:spPr>
          <a:xfrm>
            <a:off x="6619555" y="2487017"/>
            <a:ext cx="5201285" cy="519430"/>
          </a:xfrm>
          <a:prstGeom prst="rect">
            <a:avLst/>
          </a:prstGeom>
        </p:spPr>
        <p:txBody>
          <a:bodyPr vert="horz" lIns="91440" tIns="45720" rIns="91440" bIns="45720" rtlCol="0" anchor="ctr">
            <a:normAutofit/>
          </a:bodyPr>
          <a:lstStyle/>
          <a:p>
            <a:pPr marR="0" indent="0" algn="ctr" defTabSz="914400" fontAlgn="auto">
              <a:lnSpc>
                <a:spcPct val="90000"/>
              </a:lnSpc>
              <a:spcBef>
                <a:spcPct val="0"/>
              </a:spcBef>
              <a:spcAft>
                <a:spcPts val="0"/>
              </a:spcAft>
              <a:buClrTx/>
              <a:buSzTx/>
              <a:buFontTx/>
              <a:buNone/>
            </a:pPr>
            <a:r>
              <a:rPr kumimoji="0" lang="zh-CN" altLang="en-US" sz="1400" b="0" i="0" kern="1200" cap="none" spc="0" normalizeH="0" baseline="0" noProof="0" dirty="0">
                <a:solidFill>
                  <a:srgbClr val="292929"/>
                </a:solidFill>
                <a:latin typeface="+mj-lt"/>
                <a:ea typeface="+mj-ea"/>
                <a:cs typeface="+mj-cs"/>
              </a:rPr>
              <a:t>图：新增人民币贷款</a:t>
            </a:r>
          </a:p>
        </p:txBody>
      </p:sp>
      <p:sp>
        <p:nvSpPr>
          <p:cNvPr id="14" name="文本框 13">
            <a:extLst>
              <a:ext uri="{FF2B5EF4-FFF2-40B4-BE49-F238E27FC236}">
                <a16:creationId xmlns:a16="http://schemas.microsoft.com/office/drawing/2014/main" id="{FA9061AC-99C3-473D-AFEB-7031ECA18D9E}"/>
              </a:ext>
            </a:extLst>
          </p:cNvPr>
          <p:cNvSpPr txBox="1"/>
          <p:nvPr/>
        </p:nvSpPr>
        <p:spPr>
          <a:xfrm>
            <a:off x="247649" y="755689"/>
            <a:ext cx="11573192" cy="1487487"/>
          </a:xfrm>
          <a:prstGeom prst="rect">
            <a:avLst/>
          </a:prstGeom>
        </p:spPr>
        <p:txBody>
          <a:bodyPr vert="horz" wrap="square" lIns="91440" tIns="45720" rIns="91440" bIns="45720" rtlCol="0" anchor="ctr">
            <a:noAutofit/>
          </a:bodyPr>
          <a:lstStyle/>
          <a:p>
            <a:pPr marL="285750" marR="0" indent="-285750" defTabSz="914400" fontAlgn="auto">
              <a:lnSpc>
                <a:spcPct val="130000"/>
              </a:lnSpc>
              <a:spcBef>
                <a:spcPct val="0"/>
              </a:spcBef>
              <a:spcAft>
                <a:spcPts val="0"/>
              </a:spcAft>
              <a:buClrTx/>
              <a:buSzTx/>
              <a:buFont typeface="Wingdings" panose="05000000000000000000" charset="0"/>
              <a:buChar char="Ø"/>
            </a:pPr>
            <a:r>
              <a:rPr kumimoji="0" lang="zh-CN" altLang="en-US" sz="1400" i="0" kern="1200" cap="none" spc="0" normalizeH="0" baseline="0" noProof="0" dirty="0">
                <a:solidFill>
                  <a:srgbClr val="292929"/>
                </a:solidFill>
                <a:latin typeface="+mn-ea"/>
                <a:cs typeface="+mj-cs"/>
              </a:rPr>
              <a:t>为了刺激实体经济需求，央行在</a:t>
            </a:r>
            <a:r>
              <a:rPr kumimoji="0" lang="en-US" altLang="zh-CN" sz="1400" i="0" kern="1200" cap="none" spc="0" normalizeH="0" baseline="0" noProof="0" dirty="0">
                <a:solidFill>
                  <a:srgbClr val="292929"/>
                </a:solidFill>
                <a:latin typeface="+mn-ea"/>
                <a:cs typeface="+mj-cs"/>
              </a:rPr>
              <a:t>5</a:t>
            </a:r>
            <a:r>
              <a:rPr kumimoji="0" lang="zh-CN" altLang="en-US" sz="1400" i="0" kern="1200" cap="none" spc="0" normalizeH="0" baseline="0" noProof="0" dirty="0">
                <a:solidFill>
                  <a:srgbClr val="292929"/>
                </a:solidFill>
                <a:latin typeface="+mn-ea"/>
                <a:cs typeface="+mj-cs"/>
              </a:rPr>
              <a:t>月、</a:t>
            </a:r>
            <a:r>
              <a:rPr kumimoji="0" lang="en-US" altLang="zh-CN" sz="1400" i="0" kern="1200" cap="none" spc="0" normalizeH="0" baseline="0" noProof="0" dirty="0">
                <a:solidFill>
                  <a:srgbClr val="292929"/>
                </a:solidFill>
                <a:latin typeface="+mn-ea"/>
                <a:cs typeface="+mj-cs"/>
              </a:rPr>
              <a:t>8</a:t>
            </a:r>
            <a:r>
              <a:rPr kumimoji="0" lang="zh-CN" altLang="en-US" sz="1400" i="0" kern="1200" cap="none" spc="0" normalizeH="0" baseline="0" noProof="0" dirty="0">
                <a:solidFill>
                  <a:srgbClr val="292929"/>
                </a:solidFill>
                <a:latin typeface="+mn-ea"/>
                <a:cs typeface="+mj-cs"/>
              </a:rPr>
              <a:t>月下调</a:t>
            </a:r>
            <a:r>
              <a:rPr lang="en-US" altLang="zh-CN" sz="1400" dirty="0">
                <a:solidFill>
                  <a:srgbClr val="292929"/>
                </a:solidFill>
                <a:latin typeface="+mn-ea"/>
                <a:cs typeface="+mj-cs"/>
              </a:rPr>
              <a:t>LPR</a:t>
            </a:r>
            <a:r>
              <a:rPr lang="zh-CN" altLang="en-US" sz="1400" dirty="0">
                <a:solidFill>
                  <a:srgbClr val="292929"/>
                </a:solidFill>
                <a:latin typeface="+mn-ea"/>
                <a:cs typeface="+mj-cs"/>
              </a:rPr>
              <a:t>利率，降低融资成本。</a:t>
            </a:r>
            <a:r>
              <a:rPr lang="zh-CN" altLang="en-US" sz="1400" b="1" dirty="0">
                <a:solidFill>
                  <a:srgbClr val="292929"/>
                </a:solidFill>
                <a:latin typeface="+mn-ea"/>
                <a:cs typeface="+mj-cs"/>
              </a:rPr>
              <a:t>但由于受到国内地产、疫情多地散发等因素影响，对实际信贷需求的传导效果有限。</a:t>
            </a:r>
            <a:endParaRPr lang="en-US" altLang="zh-CN" sz="1400" b="1" dirty="0">
              <a:solidFill>
                <a:srgbClr val="292929"/>
              </a:solidFill>
              <a:latin typeface="+mn-ea"/>
              <a:cs typeface="+mj-cs"/>
            </a:endParaRPr>
          </a:p>
          <a:p>
            <a:pPr marL="285750" marR="0" indent="-285750" defTabSz="914400" fontAlgn="auto">
              <a:lnSpc>
                <a:spcPct val="130000"/>
              </a:lnSpc>
              <a:spcBef>
                <a:spcPct val="0"/>
              </a:spcBef>
              <a:spcAft>
                <a:spcPts val="0"/>
              </a:spcAft>
              <a:buClrTx/>
              <a:buSzTx/>
              <a:buFont typeface="Wingdings" panose="05000000000000000000" charset="0"/>
              <a:buChar char="Ø"/>
            </a:pPr>
            <a:r>
              <a:rPr lang="zh-CN" altLang="en-US" sz="1400" dirty="0"/>
              <a:t>人民币贷款细分看，政策面对基建、制造业、房地产支持力度提升。居民 方面，短贷、中长贷增量回落，反映消费、地产需求不足。</a:t>
            </a:r>
            <a:r>
              <a:rPr lang="en-US" altLang="zh-CN" sz="1400" dirty="0"/>
              <a:t>11 </a:t>
            </a:r>
            <a:r>
              <a:rPr lang="zh-CN" altLang="en-US" sz="1400" dirty="0"/>
              <a:t>月居民户新增人 民币贷款同比少增 </a:t>
            </a:r>
            <a:r>
              <a:rPr lang="en-US" altLang="zh-CN" sz="1400" dirty="0"/>
              <a:t>4710 </a:t>
            </a:r>
            <a:r>
              <a:rPr lang="zh-CN" altLang="en-US" sz="1400" dirty="0"/>
              <a:t>亿元至 </a:t>
            </a:r>
            <a:r>
              <a:rPr lang="en-US" altLang="zh-CN" sz="1400" dirty="0"/>
              <a:t>2627 </a:t>
            </a:r>
            <a:r>
              <a:rPr lang="zh-CN" altLang="en-US" sz="1400" dirty="0"/>
              <a:t>亿元，其中，短期贷款同比少增 </a:t>
            </a:r>
            <a:r>
              <a:rPr lang="en-US" altLang="zh-CN" sz="1400" dirty="0"/>
              <a:t>992 </a:t>
            </a:r>
            <a:r>
              <a:rPr lang="zh-CN" altLang="en-US" sz="1400" dirty="0"/>
              <a:t>亿元 至 </a:t>
            </a:r>
            <a:r>
              <a:rPr lang="en-US" altLang="zh-CN" sz="1400" dirty="0"/>
              <a:t>525 </a:t>
            </a:r>
            <a:r>
              <a:rPr lang="zh-CN" altLang="en-US" sz="1400" dirty="0"/>
              <a:t>亿元，中长期贷款同比少增 </a:t>
            </a:r>
            <a:r>
              <a:rPr lang="en-US" altLang="zh-CN" sz="1400" dirty="0"/>
              <a:t>3718 </a:t>
            </a:r>
            <a:r>
              <a:rPr lang="zh-CN" altLang="en-US" sz="1400" dirty="0"/>
              <a:t>亿元至 </a:t>
            </a:r>
            <a:r>
              <a:rPr lang="en-US" altLang="zh-CN" sz="1400" dirty="0"/>
              <a:t>2103 </a:t>
            </a:r>
            <a:r>
              <a:rPr lang="zh-CN" altLang="en-US" sz="1400" dirty="0"/>
              <a:t>亿元。居民端信贷仍偏弱，说明购房和消费、服务业需求仍偏低。</a:t>
            </a:r>
            <a:endParaRPr kumimoji="0" lang="zh-CN" altLang="en-US" sz="1400" i="0" kern="1200" cap="none" spc="0" normalizeH="0" baseline="0" noProof="0" dirty="0">
              <a:solidFill>
                <a:srgbClr val="292929"/>
              </a:solidFill>
              <a:latin typeface="+mn-ea"/>
              <a:cs typeface="+mj-cs"/>
            </a:endParaRPr>
          </a:p>
        </p:txBody>
      </p:sp>
      <p:sp>
        <p:nvSpPr>
          <p:cNvPr id="5" name="椭圆 4">
            <a:extLst>
              <a:ext uri="{FF2B5EF4-FFF2-40B4-BE49-F238E27FC236}">
                <a16:creationId xmlns:a16="http://schemas.microsoft.com/office/drawing/2014/main" id="{2EA961D9-A243-4D37-B3ED-932A31AB81D1}"/>
              </a:ext>
            </a:extLst>
          </p:cNvPr>
          <p:cNvSpPr/>
          <p:nvPr/>
        </p:nvSpPr>
        <p:spPr>
          <a:xfrm>
            <a:off x="11096624" y="4858544"/>
            <a:ext cx="902336" cy="1133475"/>
          </a:xfrm>
          <a:prstGeom prst="ellipse">
            <a:avLst/>
          </a:prstGeom>
          <a:noFill/>
          <a:ln w="19050">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EF3E3D0D-9016-4799-AD82-B5B289A509E3}"/>
              </a:ext>
            </a:extLst>
          </p:cNvPr>
          <p:cNvPicPr>
            <a:picLocks noChangeAspect="1"/>
          </p:cNvPicPr>
          <p:nvPr/>
        </p:nvPicPr>
        <p:blipFill>
          <a:blip r:embed="rId4"/>
          <a:stretch>
            <a:fillRect/>
          </a:stretch>
        </p:blipFill>
        <p:spPr>
          <a:xfrm>
            <a:off x="396000" y="3002638"/>
            <a:ext cx="5573953" cy="3607712"/>
          </a:xfrm>
          <a:prstGeom prst="rect">
            <a:avLst/>
          </a:prstGeom>
        </p:spPr>
      </p:pic>
    </p:spTree>
    <p:extLst>
      <p:ext uri="{BB962C8B-B14F-4D97-AF65-F5344CB8AC3E}">
        <p14:creationId xmlns:p14="http://schemas.microsoft.com/office/powerpoint/2010/main" val="1064486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9505" y="247650"/>
            <a:ext cx="8100695" cy="551180"/>
          </a:xfrm>
        </p:spPr>
        <p:txBody>
          <a:bodyPr>
            <a:normAutofit/>
          </a:bodyPr>
          <a:lstStyle/>
          <a:p>
            <a:r>
              <a:rPr lang="zh-CN" altLang="en-US" sz="2400" dirty="0"/>
              <a:t>经济工作会议定调</a:t>
            </a:r>
          </a:p>
        </p:txBody>
      </p:sp>
      <p:sp>
        <p:nvSpPr>
          <p:cNvPr id="10" name="文本框 9"/>
          <p:cNvSpPr txBox="1"/>
          <p:nvPr/>
        </p:nvSpPr>
        <p:spPr>
          <a:xfrm>
            <a:off x="393288" y="2100670"/>
            <a:ext cx="5574994" cy="975995"/>
          </a:xfrm>
          <a:prstGeom prst="rect">
            <a:avLst/>
          </a:prstGeom>
        </p:spPr>
        <p:txBody>
          <a:bodyPr vert="horz" wrap="square" lIns="91440" tIns="45720" rIns="91440" bIns="45720" rtlCol="0" anchor="ctr">
            <a:noAutofit/>
          </a:bodyPr>
          <a:lstStyle/>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endParaRPr kumimoji="0" lang="en-US" altLang="zh-CN" sz="1600" b="1" i="0" u="none" strike="noStrike" kern="1200" cap="none" spc="0" normalizeH="0" baseline="0" dirty="0">
              <a:solidFill>
                <a:srgbClr val="292929"/>
              </a:solidFill>
              <a:latin typeface="+mn-ea"/>
              <a:cs typeface="+mj-cs"/>
              <a:sym typeface="+mn-ea"/>
            </a:endParaRPr>
          </a:p>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endParaRPr lang="en-US" altLang="zh-CN" sz="1600" dirty="0"/>
          </a:p>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zh-CN" altLang="en-US" sz="1600" dirty="0"/>
              <a:t>本次会议主要精神一方面以提振信心为主，另一方面指出明年经济发展的方向和要求。（</a:t>
            </a:r>
            <a:r>
              <a:rPr lang="zh-CN" altLang="en-US" sz="1600" i="1" dirty="0"/>
              <a:t>具体落实的政策和指标要看明年两会</a:t>
            </a:r>
            <a:r>
              <a:rPr lang="zh-CN" altLang="en-US" sz="1600" dirty="0"/>
              <a:t>）</a:t>
            </a:r>
            <a:endParaRPr lang="en-US" altLang="zh-CN" sz="1600" dirty="0"/>
          </a:p>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zh-CN" altLang="en-US" sz="1600" dirty="0"/>
              <a:t>会议指出，当前我国经济恢复的基础尚不牢固，</a:t>
            </a:r>
            <a:r>
              <a:rPr lang="zh-CN" altLang="en-US" sz="1600" b="1" dirty="0"/>
              <a:t>需求收缩、供给冲击、预期转弱</a:t>
            </a:r>
            <a:r>
              <a:rPr lang="zh-CN" altLang="en-US" sz="1600" dirty="0"/>
              <a:t>三重压力仍然较大。但同时强调，随着各项政策效果显现，明年经济运行有 望总体回升，</a:t>
            </a:r>
            <a:r>
              <a:rPr lang="zh-CN" altLang="en-US" sz="1600" b="1" dirty="0"/>
              <a:t>要坚定信心</a:t>
            </a:r>
            <a:r>
              <a:rPr lang="zh-CN" altLang="en-US" sz="1600" dirty="0"/>
              <a:t>。</a:t>
            </a:r>
          </a:p>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zh-CN" altLang="en-US" sz="1600" dirty="0"/>
              <a:t>会议指出，要“全面贯彻落实党的二十大精神，扎实推进</a:t>
            </a:r>
            <a:r>
              <a:rPr lang="zh-CN" altLang="en-US" sz="1600" b="1" dirty="0"/>
              <a:t>中国式现代化</a:t>
            </a:r>
            <a:r>
              <a:rPr lang="zh-CN" altLang="en-US" sz="1600" dirty="0"/>
              <a:t>，坚持稳中求进工作总基调，完整、准确、全面贯彻新发展理念，加快构建新发展格局，着力推动</a:t>
            </a:r>
            <a:r>
              <a:rPr lang="zh-CN" altLang="en-US" sz="1600" b="1" dirty="0"/>
              <a:t>高质量发展</a:t>
            </a:r>
            <a:r>
              <a:rPr lang="zh-CN" altLang="en-US" sz="1600" dirty="0"/>
              <a:t>，</a:t>
            </a:r>
            <a:r>
              <a:rPr lang="zh-CN" altLang="en-US" sz="1600" b="1" dirty="0"/>
              <a:t>更好统筹疫情防控和经济社会发展，更好统筹发展和安全</a:t>
            </a:r>
            <a:endParaRPr kumimoji="0" lang="en-US" altLang="zh-CN" sz="1600" b="1" i="0" u="none" strike="noStrike" kern="1200" cap="none" spc="0" normalizeH="0" baseline="0" dirty="0">
              <a:solidFill>
                <a:srgbClr val="292929"/>
              </a:solidFill>
              <a:latin typeface="+mn-ea"/>
              <a:cs typeface="+mj-cs"/>
              <a:sym typeface="+mn-ea"/>
            </a:endParaRPr>
          </a:p>
        </p:txBody>
      </p:sp>
      <p:sp>
        <p:nvSpPr>
          <p:cNvPr id="30" name="矩形: 圆角 29">
            <a:extLst>
              <a:ext uri="{FF2B5EF4-FFF2-40B4-BE49-F238E27FC236}">
                <a16:creationId xmlns:a16="http://schemas.microsoft.com/office/drawing/2014/main" id="{7A7A33E6-B4C4-4EC8-8045-4F42790BFFF2}"/>
              </a:ext>
            </a:extLst>
          </p:cNvPr>
          <p:cNvSpPr/>
          <p:nvPr/>
        </p:nvSpPr>
        <p:spPr>
          <a:xfrm>
            <a:off x="7500761" y="546845"/>
            <a:ext cx="2577640" cy="5788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中国式现代化</a:t>
            </a:r>
          </a:p>
        </p:txBody>
      </p:sp>
      <p:sp>
        <p:nvSpPr>
          <p:cNvPr id="31" name="矩形: 圆角 30">
            <a:extLst>
              <a:ext uri="{FF2B5EF4-FFF2-40B4-BE49-F238E27FC236}">
                <a16:creationId xmlns:a16="http://schemas.microsoft.com/office/drawing/2014/main" id="{E6C3190A-6457-414E-B0EB-E10A5D3DF528}"/>
              </a:ext>
            </a:extLst>
          </p:cNvPr>
          <p:cNvSpPr/>
          <p:nvPr/>
        </p:nvSpPr>
        <p:spPr>
          <a:xfrm>
            <a:off x="7022306" y="1767807"/>
            <a:ext cx="1365444" cy="66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发展是</a:t>
            </a:r>
            <a:endParaRPr lang="en-US" altLang="zh-CN" dirty="0"/>
          </a:p>
          <a:p>
            <a:pPr algn="ctr"/>
            <a:r>
              <a:rPr lang="zh-CN" altLang="en-US" dirty="0"/>
              <a:t>首要任务</a:t>
            </a:r>
          </a:p>
        </p:txBody>
      </p:sp>
      <p:sp>
        <p:nvSpPr>
          <p:cNvPr id="32" name="矩形: 圆角 31">
            <a:extLst>
              <a:ext uri="{FF2B5EF4-FFF2-40B4-BE49-F238E27FC236}">
                <a16:creationId xmlns:a16="http://schemas.microsoft.com/office/drawing/2014/main" id="{00245DFA-BE54-4222-B3AF-5EB55387FC13}"/>
              </a:ext>
            </a:extLst>
          </p:cNvPr>
          <p:cNvSpPr/>
          <p:nvPr/>
        </p:nvSpPr>
        <p:spPr>
          <a:xfrm>
            <a:off x="9180746" y="1766044"/>
            <a:ext cx="1445419" cy="66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国家安全</a:t>
            </a:r>
            <a:endParaRPr lang="en-US" altLang="zh-CN" dirty="0"/>
          </a:p>
          <a:p>
            <a:pPr algn="ctr"/>
            <a:r>
              <a:rPr lang="zh-CN" altLang="en-US" dirty="0"/>
              <a:t>是根基</a:t>
            </a:r>
            <a:endParaRPr lang="en-US" altLang="zh-CN" dirty="0"/>
          </a:p>
        </p:txBody>
      </p:sp>
      <p:sp>
        <p:nvSpPr>
          <p:cNvPr id="33" name="矩形: 圆角 32">
            <a:extLst>
              <a:ext uri="{FF2B5EF4-FFF2-40B4-BE49-F238E27FC236}">
                <a16:creationId xmlns:a16="http://schemas.microsoft.com/office/drawing/2014/main" id="{5960CC54-14A4-432F-BFB2-09EF3407DB5A}"/>
              </a:ext>
            </a:extLst>
          </p:cNvPr>
          <p:cNvSpPr/>
          <p:nvPr/>
        </p:nvSpPr>
        <p:spPr>
          <a:xfrm>
            <a:off x="6475276" y="3879656"/>
            <a:ext cx="1336393" cy="66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2035</a:t>
            </a:r>
            <a:r>
              <a:rPr lang="zh-CN" altLang="en-US" dirty="0"/>
              <a:t>年</a:t>
            </a:r>
            <a:endParaRPr lang="en-US" altLang="zh-CN" dirty="0"/>
          </a:p>
          <a:p>
            <a:pPr algn="ctr"/>
            <a:r>
              <a:rPr lang="zh-CN" altLang="en-US" dirty="0"/>
              <a:t>远景目标</a:t>
            </a:r>
            <a:endParaRPr lang="en-US" altLang="zh-CN" dirty="0"/>
          </a:p>
        </p:txBody>
      </p:sp>
      <p:cxnSp>
        <p:nvCxnSpPr>
          <p:cNvPr id="34" name="连接符: 肘形 33">
            <a:extLst>
              <a:ext uri="{FF2B5EF4-FFF2-40B4-BE49-F238E27FC236}">
                <a16:creationId xmlns:a16="http://schemas.microsoft.com/office/drawing/2014/main" id="{AEBC2450-6E9C-45F0-9F1D-9B75763398C9}"/>
              </a:ext>
            </a:extLst>
          </p:cNvPr>
          <p:cNvCxnSpPr>
            <a:cxnSpLocks/>
            <a:stCxn id="30" idx="2"/>
            <a:endCxn id="31" idx="0"/>
          </p:cNvCxnSpPr>
          <p:nvPr/>
        </p:nvCxnSpPr>
        <p:spPr>
          <a:xfrm rot="5400000">
            <a:off x="7926231" y="904456"/>
            <a:ext cx="642149" cy="10845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连接符: 肘形 34">
            <a:extLst>
              <a:ext uri="{FF2B5EF4-FFF2-40B4-BE49-F238E27FC236}">
                <a16:creationId xmlns:a16="http://schemas.microsoft.com/office/drawing/2014/main" id="{99D09974-3601-4986-A965-F0B6EA6E7B04}"/>
              </a:ext>
            </a:extLst>
          </p:cNvPr>
          <p:cNvCxnSpPr>
            <a:cxnSpLocks/>
            <a:stCxn id="30" idx="2"/>
            <a:endCxn id="32" idx="0"/>
          </p:cNvCxnSpPr>
          <p:nvPr/>
        </p:nvCxnSpPr>
        <p:spPr>
          <a:xfrm rot="16200000" flipH="1">
            <a:off x="9026325" y="888913"/>
            <a:ext cx="640386" cy="11138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35">
            <a:extLst>
              <a:ext uri="{FF2B5EF4-FFF2-40B4-BE49-F238E27FC236}">
                <a16:creationId xmlns:a16="http://schemas.microsoft.com/office/drawing/2014/main" id="{53737A45-E635-483C-A410-E24EA4FF58A3}"/>
              </a:ext>
            </a:extLst>
          </p:cNvPr>
          <p:cNvCxnSpPr>
            <a:cxnSpLocks/>
            <a:endCxn id="33" idx="0"/>
          </p:cNvCxnSpPr>
          <p:nvPr/>
        </p:nvCxnSpPr>
        <p:spPr>
          <a:xfrm rot="5400000">
            <a:off x="6752870" y="2837186"/>
            <a:ext cx="1433074" cy="65186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F1016B52-C5BF-4D46-8B5B-3002E3E4F5A5}"/>
              </a:ext>
            </a:extLst>
          </p:cNvPr>
          <p:cNvSpPr/>
          <p:nvPr/>
        </p:nvSpPr>
        <p:spPr>
          <a:xfrm>
            <a:off x="9176855" y="3916154"/>
            <a:ext cx="1312547" cy="66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能源资源安全</a:t>
            </a:r>
            <a:endParaRPr lang="en-US" altLang="zh-CN" dirty="0"/>
          </a:p>
        </p:txBody>
      </p:sp>
      <p:sp>
        <p:nvSpPr>
          <p:cNvPr id="54" name="矩形: 圆角 53">
            <a:extLst>
              <a:ext uri="{FF2B5EF4-FFF2-40B4-BE49-F238E27FC236}">
                <a16:creationId xmlns:a16="http://schemas.microsoft.com/office/drawing/2014/main" id="{6A071258-B9FD-4E56-B0AE-4D53271BAA8E}"/>
              </a:ext>
            </a:extLst>
          </p:cNvPr>
          <p:cNvSpPr/>
          <p:nvPr/>
        </p:nvSpPr>
        <p:spPr>
          <a:xfrm>
            <a:off x="7994389" y="3916154"/>
            <a:ext cx="1074019" cy="66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国防</a:t>
            </a:r>
            <a:endParaRPr lang="en-US" altLang="zh-CN" dirty="0"/>
          </a:p>
          <a:p>
            <a:pPr algn="ctr"/>
            <a:r>
              <a:rPr lang="zh-CN" altLang="en-US" dirty="0"/>
              <a:t>安全</a:t>
            </a:r>
            <a:endParaRPr lang="en-US" altLang="zh-CN" dirty="0"/>
          </a:p>
        </p:txBody>
      </p:sp>
      <p:sp>
        <p:nvSpPr>
          <p:cNvPr id="55" name="矩形: 圆角 54">
            <a:extLst>
              <a:ext uri="{FF2B5EF4-FFF2-40B4-BE49-F238E27FC236}">
                <a16:creationId xmlns:a16="http://schemas.microsoft.com/office/drawing/2014/main" id="{42E0A56B-A3CD-48BF-9D34-07BDAE48A68B}"/>
              </a:ext>
            </a:extLst>
          </p:cNvPr>
          <p:cNvSpPr/>
          <p:nvPr/>
        </p:nvSpPr>
        <p:spPr>
          <a:xfrm>
            <a:off x="10641494" y="3916154"/>
            <a:ext cx="1258841" cy="66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供应链产业链安全</a:t>
            </a:r>
            <a:endParaRPr lang="en-US" altLang="zh-CN" dirty="0"/>
          </a:p>
        </p:txBody>
      </p:sp>
      <p:cxnSp>
        <p:nvCxnSpPr>
          <p:cNvPr id="56" name="连接符: 肘形 55">
            <a:extLst>
              <a:ext uri="{FF2B5EF4-FFF2-40B4-BE49-F238E27FC236}">
                <a16:creationId xmlns:a16="http://schemas.microsoft.com/office/drawing/2014/main" id="{9D0B1B26-D058-447B-9434-48044ED79F52}"/>
              </a:ext>
            </a:extLst>
          </p:cNvPr>
          <p:cNvCxnSpPr>
            <a:cxnSpLocks/>
            <a:stCxn id="32" idx="2"/>
            <a:endCxn id="54" idx="0"/>
          </p:cNvCxnSpPr>
          <p:nvPr/>
        </p:nvCxnSpPr>
        <p:spPr>
          <a:xfrm rot="5400000">
            <a:off x="8476999" y="2489697"/>
            <a:ext cx="1480858" cy="137205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50BAE56A-6ACD-4E9E-8494-13CBA32AE629}"/>
              </a:ext>
            </a:extLst>
          </p:cNvPr>
          <p:cNvCxnSpPr>
            <a:cxnSpLocks/>
            <a:stCxn id="32" idx="2"/>
            <a:endCxn id="37" idx="0"/>
          </p:cNvCxnSpPr>
          <p:nvPr/>
        </p:nvCxnSpPr>
        <p:spPr>
          <a:xfrm rot="5400000">
            <a:off x="9127864" y="3140562"/>
            <a:ext cx="1480858" cy="703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连接符: 肘形 57">
            <a:extLst>
              <a:ext uri="{FF2B5EF4-FFF2-40B4-BE49-F238E27FC236}">
                <a16:creationId xmlns:a16="http://schemas.microsoft.com/office/drawing/2014/main" id="{9673A296-C0C9-44BE-BC1C-4A00D302161E}"/>
              </a:ext>
            </a:extLst>
          </p:cNvPr>
          <p:cNvCxnSpPr>
            <a:cxnSpLocks/>
            <a:stCxn id="32" idx="2"/>
            <a:endCxn id="55" idx="0"/>
          </p:cNvCxnSpPr>
          <p:nvPr/>
        </p:nvCxnSpPr>
        <p:spPr>
          <a:xfrm rot="16200000" flipH="1">
            <a:off x="9846756" y="2491995"/>
            <a:ext cx="1480858" cy="13674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33D00A79-569A-4F88-B77A-E53567ABDB7C}"/>
              </a:ext>
            </a:extLst>
          </p:cNvPr>
          <p:cNvSpPr txBox="1"/>
          <p:nvPr/>
        </p:nvSpPr>
        <p:spPr>
          <a:xfrm>
            <a:off x="8168115" y="4985493"/>
            <a:ext cx="996637" cy="1547605"/>
          </a:xfrm>
          <a:prstGeom prst="rect">
            <a:avLst/>
          </a:prstGeom>
          <a:ln>
            <a:solidFill>
              <a:schemeClr val="accent1"/>
            </a:solidFill>
            <a:prstDash val="sysDash"/>
          </a:ln>
        </p:spPr>
        <p:txBody>
          <a:bodyPr vert="horz" wrap="square" lIns="91440" tIns="45720" rIns="91440" bIns="45720" rtlCol="0" anchor="ctr">
            <a:normAutofit/>
          </a:bodyPr>
          <a:lstStyle/>
          <a:p>
            <a:pPr marL="0" marR="0" indent="0" algn="l" defTabSz="914400" rtl="0" eaLnBrk="1" fontAlgn="auto" latinLnBrk="0" hangingPunct="1">
              <a:lnSpc>
                <a:spcPct val="90000"/>
              </a:lnSpc>
              <a:spcBef>
                <a:spcPct val="0"/>
              </a:spcBef>
              <a:spcAft>
                <a:spcPts val="0"/>
              </a:spcAft>
              <a:buClrTx/>
              <a:buSzTx/>
              <a:buFontTx/>
              <a:buNone/>
            </a:pPr>
            <a:r>
              <a:rPr lang="zh-CN" altLang="en-US" sz="1600" dirty="0">
                <a:latin typeface="+mj-lt"/>
                <a:ea typeface="+mj-ea"/>
                <a:cs typeface="+mj-cs"/>
              </a:rPr>
              <a:t>建军百年、军队现代化、航天强国</a:t>
            </a:r>
            <a:endParaRPr lang="en-US" altLang="zh-CN" sz="1600" dirty="0">
              <a:latin typeface="+mj-lt"/>
              <a:ea typeface="+mj-ea"/>
              <a:cs typeface="+mj-cs"/>
            </a:endParaRPr>
          </a:p>
        </p:txBody>
      </p:sp>
      <p:sp>
        <p:nvSpPr>
          <p:cNvPr id="60" name="文本框 59">
            <a:extLst>
              <a:ext uri="{FF2B5EF4-FFF2-40B4-BE49-F238E27FC236}">
                <a16:creationId xmlns:a16="http://schemas.microsoft.com/office/drawing/2014/main" id="{D82898C8-78EC-448F-8AFC-465251B3CCDC}"/>
              </a:ext>
            </a:extLst>
          </p:cNvPr>
          <p:cNvSpPr txBox="1"/>
          <p:nvPr/>
        </p:nvSpPr>
        <p:spPr>
          <a:xfrm>
            <a:off x="9610016" y="4985494"/>
            <a:ext cx="979852" cy="1547604"/>
          </a:xfrm>
          <a:prstGeom prst="rect">
            <a:avLst/>
          </a:prstGeom>
          <a:ln>
            <a:solidFill>
              <a:schemeClr val="accent1"/>
            </a:solidFill>
            <a:prstDash val="sysDash"/>
          </a:ln>
        </p:spPr>
        <p:txBody>
          <a:bodyPr vert="horz" wrap="square" lIns="91440" tIns="45720" rIns="91440" bIns="45720" rtlCol="0" anchor="ctr">
            <a:normAutofit/>
          </a:bodyPr>
          <a:lstStyle/>
          <a:p>
            <a:pPr marL="0" marR="0" indent="0" algn="l" defTabSz="914400" rtl="0" eaLnBrk="1" fontAlgn="auto" latinLnBrk="0" hangingPunct="1">
              <a:lnSpc>
                <a:spcPct val="90000"/>
              </a:lnSpc>
              <a:spcBef>
                <a:spcPct val="0"/>
              </a:spcBef>
              <a:spcAft>
                <a:spcPts val="0"/>
              </a:spcAft>
              <a:buClrTx/>
              <a:buSzTx/>
              <a:buFontTx/>
              <a:buNone/>
            </a:pPr>
            <a:r>
              <a:rPr lang="zh-CN" altLang="en-US" sz="1600" dirty="0">
                <a:latin typeface="+mj-lt"/>
                <a:ea typeface="+mj-ea"/>
                <a:cs typeface="+mj-cs"/>
              </a:rPr>
              <a:t>旧能源升级改造，新能源发展</a:t>
            </a:r>
            <a:endParaRPr lang="en-US" altLang="zh-CN" sz="1600" dirty="0">
              <a:latin typeface="+mj-lt"/>
              <a:ea typeface="+mj-ea"/>
              <a:cs typeface="+mj-cs"/>
            </a:endParaRPr>
          </a:p>
        </p:txBody>
      </p:sp>
      <p:sp>
        <p:nvSpPr>
          <p:cNvPr id="61" name="文本框 60">
            <a:extLst>
              <a:ext uri="{FF2B5EF4-FFF2-40B4-BE49-F238E27FC236}">
                <a16:creationId xmlns:a16="http://schemas.microsoft.com/office/drawing/2014/main" id="{BCDFAF92-5F91-4304-90F4-A6B7367120CF}"/>
              </a:ext>
            </a:extLst>
          </p:cNvPr>
          <p:cNvSpPr txBox="1"/>
          <p:nvPr/>
        </p:nvSpPr>
        <p:spPr>
          <a:xfrm>
            <a:off x="10875827" y="4985494"/>
            <a:ext cx="790173" cy="1547604"/>
          </a:xfrm>
          <a:prstGeom prst="rect">
            <a:avLst/>
          </a:prstGeom>
          <a:ln>
            <a:solidFill>
              <a:schemeClr val="accent1"/>
            </a:solidFill>
            <a:prstDash val="sysDash"/>
          </a:ln>
        </p:spPr>
        <p:txBody>
          <a:bodyPr vert="horz" wrap="square" lIns="91440" tIns="45720" rIns="91440" bIns="45720" rtlCol="0" anchor="ctr">
            <a:normAutofit fontScale="92500"/>
          </a:bodyPr>
          <a:lstStyle/>
          <a:p>
            <a:pPr marL="0" marR="0" indent="0" algn="l" defTabSz="914400" rtl="0" eaLnBrk="1" fontAlgn="auto" latinLnBrk="0" hangingPunct="1">
              <a:lnSpc>
                <a:spcPct val="90000"/>
              </a:lnSpc>
              <a:spcBef>
                <a:spcPct val="0"/>
              </a:spcBef>
              <a:spcAft>
                <a:spcPts val="0"/>
              </a:spcAft>
              <a:buClrTx/>
              <a:buSzTx/>
              <a:buFontTx/>
              <a:buNone/>
            </a:pPr>
            <a:r>
              <a:rPr lang="zh-CN" altLang="en-US" sz="1600" dirty="0">
                <a:latin typeface="+mj-lt"/>
                <a:ea typeface="+mj-ea"/>
                <a:cs typeface="+mj-cs"/>
              </a:rPr>
              <a:t>半导体设备材料、信创、医药自主可控</a:t>
            </a:r>
            <a:endParaRPr lang="en-US" altLang="zh-CN" sz="1600" dirty="0">
              <a:latin typeface="+mj-lt"/>
              <a:ea typeface="+mj-ea"/>
              <a:cs typeface="+mj-cs"/>
            </a:endParaRPr>
          </a:p>
        </p:txBody>
      </p:sp>
      <p:sp>
        <p:nvSpPr>
          <p:cNvPr id="62" name="文本框 61">
            <a:extLst>
              <a:ext uri="{FF2B5EF4-FFF2-40B4-BE49-F238E27FC236}">
                <a16:creationId xmlns:a16="http://schemas.microsoft.com/office/drawing/2014/main" id="{72C9D56D-2CBE-42A5-BD1E-49A3CA9FDEC2}"/>
              </a:ext>
            </a:extLst>
          </p:cNvPr>
          <p:cNvSpPr txBox="1"/>
          <p:nvPr/>
        </p:nvSpPr>
        <p:spPr>
          <a:xfrm>
            <a:off x="6422875" y="4985495"/>
            <a:ext cx="1571514" cy="1547603"/>
          </a:xfrm>
          <a:prstGeom prst="rect">
            <a:avLst/>
          </a:prstGeom>
          <a:ln>
            <a:solidFill>
              <a:schemeClr val="accent1"/>
            </a:solidFill>
            <a:prstDash val="sysDash"/>
          </a:ln>
        </p:spPr>
        <p:txBody>
          <a:bodyPr vert="horz" wrap="square" lIns="91440" tIns="45720" rIns="91440" bIns="45720" rtlCol="0" anchor="ctr">
            <a:normAutofit/>
          </a:bodyPr>
          <a:lstStyle/>
          <a:p>
            <a:pPr marL="0" marR="0" indent="0" algn="l" defTabSz="914400" rtl="0" eaLnBrk="1" fontAlgn="auto" latinLnBrk="0" hangingPunct="1">
              <a:lnSpc>
                <a:spcPct val="90000"/>
              </a:lnSpc>
              <a:spcBef>
                <a:spcPct val="0"/>
              </a:spcBef>
              <a:spcAft>
                <a:spcPts val="0"/>
              </a:spcAft>
              <a:buClrTx/>
              <a:buSzTx/>
              <a:buFontTx/>
              <a:buNone/>
            </a:pPr>
            <a:r>
              <a:rPr lang="zh-CN" altLang="en-US" sz="1600" dirty="0">
                <a:latin typeface="+mj-lt"/>
                <a:ea typeface="+mj-ea"/>
                <a:cs typeface="+mj-cs"/>
              </a:rPr>
              <a:t>科技创新、高端制造</a:t>
            </a:r>
            <a:endParaRPr lang="en-US" altLang="zh-CN" sz="1600" dirty="0">
              <a:latin typeface="+mj-lt"/>
              <a:ea typeface="+mj-ea"/>
              <a:cs typeface="+mj-cs"/>
            </a:endParaRPr>
          </a:p>
          <a:p>
            <a:pPr marL="0" marR="0" indent="0" algn="l" defTabSz="914400" rtl="0" eaLnBrk="1" fontAlgn="auto" latinLnBrk="0" hangingPunct="1">
              <a:lnSpc>
                <a:spcPct val="90000"/>
              </a:lnSpc>
              <a:spcBef>
                <a:spcPct val="0"/>
              </a:spcBef>
              <a:spcAft>
                <a:spcPts val="0"/>
              </a:spcAft>
              <a:buClrTx/>
              <a:buSzTx/>
              <a:buFontTx/>
              <a:buNone/>
            </a:pPr>
            <a:r>
              <a:rPr lang="zh-CN" altLang="en-US" sz="1600" dirty="0">
                <a:latin typeface="+mj-lt"/>
                <a:ea typeface="+mj-ea"/>
                <a:cs typeface="+mj-cs"/>
              </a:rPr>
              <a:t>淡化总量，更倾向长期机制建立，坚持房住不炒</a:t>
            </a:r>
            <a:endParaRPr kumimoji="0" lang="zh-CN" altLang="en-US" sz="1600" b="0" i="0" u="none" strike="noStrike" kern="1200" cap="none" spc="0" normalizeH="0" baseline="0" noProof="0" dirty="0">
              <a:ln>
                <a:noFill/>
              </a:ln>
              <a:effectLst/>
              <a:uLnTx/>
              <a:uFillTx/>
              <a:latin typeface="+mj-lt"/>
              <a:ea typeface="+mj-ea"/>
              <a:cs typeface="+mj-cs"/>
            </a:endParaRPr>
          </a:p>
        </p:txBody>
      </p:sp>
    </p:spTree>
    <p:extLst>
      <p:ext uri="{BB962C8B-B14F-4D97-AF65-F5344CB8AC3E}">
        <p14:creationId xmlns:p14="http://schemas.microsoft.com/office/powerpoint/2010/main" val="2511990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BDC5C69-5A05-4EB6-A8CD-FA94D08396D0}"/>
              </a:ext>
            </a:extLst>
          </p:cNvPr>
          <p:cNvPicPr>
            <a:picLocks noChangeAspect="1"/>
          </p:cNvPicPr>
          <p:nvPr/>
        </p:nvPicPr>
        <p:blipFill>
          <a:blip r:embed="rId3"/>
          <a:stretch>
            <a:fillRect/>
          </a:stretch>
        </p:blipFill>
        <p:spPr>
          <a:xfrm>
            <a:off x="128442" y="3667125"/>
            <a:ext cx="5719907" cy="3148965"/>
          </a:xfrm>
          <a:prstGeom prst="rect">
            <a:avLst/>
          </a:prstGeom>
        </p:spPr>
      </p:pic>
      <p:sp>
        <p:nvSpPr>
          <p:cNvPr id="2" name="标题 1"/>
          <p:cNvSpPr>
            <a:spLocks noGrp="1"/>
          </p:cNvSpPr>
          <p:nvPr>
            <p:ph type="title"/>
          </p:nvPr>
        </p:nvSpPr>
        <p:spPr>
          <a:xfrm>
            <a:off x="1119505" y="247650"/>
            <a:ext cx="8100695" cy="551180"/>
          </a:xfrm>
        </p:spPr>
        <p:txBody>
          <a:bodyPr>
            <a:normAutofit/>
          </a:bodyPr>
          <a:lstStyle/>
          <a:p>
            <a:r>
              <a:rPr lang="zh-CN" altLang="en-US" sz="2400" dirty="0"/>
              <a:t>经济稳增长放在第一位</a:t>
            </a:r>
          </a:p>
        </p:txBody>
      </p:sp>
      <p:sp>
        <p:nvSpPr>
          <p:cNvPr id="11" name="文本框 10"/>
          <p:cNvSpPr txBox="1"/>
          <p:nvPr/>
        </p:nvSpPr>
        <p:spPr>
          <a:xfrm>
            <a:off x="2134870" y="6602730"/>
            <a:ext cx="2846705" cy="213360"/>
          </a:xfrm>
          <a:prstGeom prst="rect">
            <a:avLst/>
          </a:prstGeom>
        </p:spPr>
        <p:txBody>
          <a:bodyPr vert="horz" lIns="91440" tIns="45720" rIns="91440" bIns="45720" rtlCol="0" anchor="ctr">
            <a:normAutofit fontScale="25000" lnSpcReduction="20000"/>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4000" b="0" i="0" u="none" strike="noStrike" kern="1200" cap="none" spc="0" normalizeH="0" baseline="0" noProof="0" dirty="0">
                <a:ln>
                  <a:noFill/>
                </a:ln>
                <a:solidFill>
                  <a:srgbClr val="292929"/>
                </a:solidFill>
                <a:effectLst/>
                <a:uLnTx/>
                <a:uFillTx/>
                <a:latin typeface="+mj-lt"/>
                <a:ea typeface="+mj-ea"/>
                <a:cs typeface="+mj-cs"/>
              </a:rPr>
              <a:t>数据来源：</a:t>
            </a:r>
            <a:r>
              <a:rPr kumimoji="0" lang="en-US" altLang="zh-CN" sz="4000" b="0" i="0" u="none" strike="noStrike" kern="1200" cap="none" spc="0" normalizeH="0" baseline="0" noProof="0" dirty="0">
                <a:ln>
                  <a:noFill/>
                </a:ln>
                <a:solidFill>
                  <a:srgbClr val="292929"/>
                </a:solidFill>
                <a:effectLst/>
                <a:uLnTx/>
                <a:uFillTx/>
                <a:latin typeface="+mj-lt"/>
                <a:ea typeface="+mj-ea"/>
                <a:cs typeface="+mj-cs"/>
              </a:rPr>
              <a:t>WIND</a:t>
            </a:r>
            <a:r>
              <a:rPr kumimoji="0" lang="zh-CN" altLang="en-US" sz="4000" b="0" i="0" u="none" strike="noStrike" kern="1200" cap="none" spc="0" normalizeH="0" baseline="0" noProof="0" dirty="0">
                <a:ln>
                  <a:noFill/>
                </a:ln>
                <a:solidFill>
                  <a:srgbClr val="292929"/>
                </a:solidFill>
                <a:effectLst/>
                <a:uLnTx/>
                <a:uFillTx/>
                <a:latin typeface="+mj-lt"/>
                <a:ea typeface="+mj-ea"/>
                <a:cs typeface="+mj-cs"/>
              </a:rPr>
              <a:t>，天弘基金</a:t>
            </a:r>
          </a:p>
        </p:txBody>
      </p:sp>
      <p:sp>
        <p:nvSpPr>
          <p:cNvPr id="10" name="文本框 9"/>
          <p:cNvSpPr txBox="1"/>
          <p:nvPr/>
        </p:nvSpPr>
        <p:spPr>
          <a:xfrm>
            <a:off x="161607" y="1515843"/>
            <a:ext cx="6524943" cy="975995"/>
          </a:xfrm>
          <a:prstGeom prst="rect">
            <a:avLst/>
          </a:prstGeom>
        </p:spPr>
        <p:txBody>
          <a:bodyPr vert="horz" wrap="square" lIns="91440" tIns="45720" rIns="91440" bIns="45720" rtlCol="0" anchor="ctr">
            <a:noAutofit/>
          </a:bodyPr>
          <a:lstStyle/>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kumimoji="0" lang="zh-CN" altLang="en-US" sz="1600" i="0" u="none" strike="noStrike" kern="1200" cap="none" spc="0" normalizeH="0" baseline="0" dirty="0">
                <a:solidFill>
                  <a:srgbClr val="292929"/>
                </a:solidFill>
                <a:latin typeface="+mn-ea"/>
                <a:cs typeface="+mj-cs"/>
                <a:sym typeface="+mn-ea"/>
              </a:rPr>
              <a:t>本次会议提出，要“</a:t>
            </a:r>
            <a:r>
              <a:rPr kumimoji="0" lang="zh-CN" altLang="en-US" sz="1600" b="1" i="0" u="none" strike="noStrike" kern="1200" cap="none" spc="0" normalizeH="0" baseline="0" dirty="0">
                <a:solidFill>
                  <a:srgbClr val="292929"/>
                </a:solidFill>
                <a:latin typeface="+mn-ea"/>
                <a:cs typeface="+mj-cs"/>
                <a:sym typeface="+mn-ea"/>
              </a:rPr>
              <a:t>突出做好稳增长、稳就业、稳物价工作，有效防范化解重大风险</a:t>
            </a:r>
            <a:r>
              <a:rPr kumimoji="0" lang="zh-CN" altLang="en-US" sz="1600" i="0" u="none" strike="noStrike" kern="1200" cap="none" spc="0" normalizeH="0" baseline="0" dirty="0">
                <a:solidFill>
                  <a:srgbClr val="292929"/>
                </a:solidFill>
                <a:latin typeface="+mn-ea"/>
                <a:cs typeface="+mj-cs"/>
                <a:sym typeface="+mn-ea"/>
              </a:rPr>
              <a:t>”：把稳增长放在了第一位，而</a:t>
            </a:r>
            <a:r>
              <a:rPr kumimoji="0" lang="en-US" altLang="zh-CN" sz="1600" i="0" u="none" strike="noStrike" kern="1200" cap="none" spc="0" normalizeH="0" baseline="0" dirty="0">
                <a:solidFill>
                  <a:srgbClr val="292929"/>
                </a:solidFill>
                <a:latin typeface="+mn-ea"/>
                <a:cs typeface="+mj-cs"/>
                <a:sym typeface="+mn-ea"/>
              </a:rPr>
              <a:t>20</a:t>
            </a:r>
            <a:r>
              <a:rPr kumimoji="0" lang="zh-CN" altLang="en-US" sz="1600" i="0" u="none" strike="noStrike" kern="1200" cap="none" spc="0" normalizeH="0" baseline="0" dirty="0">
                <a:solidFill>
                  <a:srgbClr val="292929"/>
                </a:solidFill>
                <a:latin typeface="+mn-ea"/>
                <a:cs typeface="+mj-cs"/>
                <a:sym typeface="+mn-ea"/>
              </a:rPr>
              <a:t>、</a:t>
            </a:r>
            <a:r>
              <a:rPr kumimoji="0" lang="en-US" altLang="zh-CN" sz="1600" i="0" u="none" strike="noStrike" kern="1200" cap="none" spc="0" normalizeH="0" baseline="0" dirty="0">
                <a:solidFill>
                  <a:srgbClr val="292929"/>
                </a:solidFill>
                <a:latin typeface="+mn-ea"/>
                <a:cs typeface="+mj-cs"/>
                <a:sym typeface="+mn-ea"/>
              </a:rPr>
              <a:t>21</a:t>
            </a:r>
            <a:r>
              <a:rPr kumimoji="0" lang="zh-CN" altLang="en-US" sz="1600" i="0" u="none" strike="noStrike" kern="1200" cap="none" spc="0" normalizeH="0" baseline="0" dirty="0">
                <a:solidFill>
                  <a:srgbClr val="292929"/>
                </a:solidFill>
                <a:latin typeface="+mn-ea"/>
                <a:cs typeface="+mj-cs"/>
                <a:sym typeface="+mn-ea"/>
              </a:rPr>
              <a:t>年的政治局会议中均没有提到“稳增长”（</a:t>
            </a:r>
            <a:r>
              <a:rPr lang="zh-CN" altLang="en-US" sz="1600" b="0" i="0" dirty="0">
                <a:solidFill>
                  <a:srgbClr val="333333"/>
                </a:solidFill>
                <a:effectLst/>
                <a:latin typeface="arial" panose="020B0604020202020204" pitchFamily="34" charset="0"/>
              </a:rPr>
              <a:t>“六稳”是指稳就业、稳金融、稳外贸、稳外资、稳投资、稳预期工作）</a:t>
            </a:r>
            <a:r>
              <a:rPr kumimoji="0" lang="zh-CN" altLang="en-US" sz="1600" i="0" u="none" strike="noStrike" kern="1200" cap="none" spc="0" normalizeH="0" baseline="0" dirty="0">
                <a:solidFill>
                  <a:srgbClr val="292929"/>
                </a:solidFill>
                <a:latin typeface="+mn-ea"/>
                <a:cs typeface="+mj-cs"/>
                <a:sym typeface="+mn-ea"/>
              </a:rPr>
              <a:t>。本次会议未明确提及房地产，应在此处有所隐含。</a:t>
            </a:r>
            <a:endParaRPr kumimoji="0" lang="en-US" altLang="zh-CN" sz="1600" i="0" u="none" strike="noStrike" kern="1200" cap="none" spc="0" normalizeH="0" baseline="0" dirty="0">
              <a:solidFill>
                <a:srgbClr val="292929"/>
              </a:solidFill>
              <a:latin typeface="+mn-ea"/>
              <a:cs typeface="+mj-cs"/>
              <a:sym typeface="+mn-ea"/>
            </a:endParaRPr>
          </a:p>
          <a:p>
            <a:pPr marL="342900" marR="0"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Ø"/>
            </a:pPr>
            <a:r>
              <a:rPr lang="zh-CN" altLang="en-US" sz="1600" noProof="0" dirty="0">
                <a:ln>
                  <a:noFill/>
                </a:ln>
                <a:solidFill>
                  <a:srgbClr val="292929"/>
                </a:solidFill>
                <a:effectLst/>
                <a:uLnTx/>
                <a:uFillTx/>
                <a:latin typeface="+mn-ea"/>
                <a:cs typeface="+mj-cs"/>
                <a:sym typeface="+mn-ea"/>
              </a:rPr>
              <a:t>会议提出“</a:t>
            </a:r>
            <a:r>
              <a:rPr lang="zh-CN" altLang="en-US" sz="1600" b="1" noProof="0" dirty="0">
                <a:ln>
                  <a:noFill/>
                </a:ln>
                <a:solidFill>
                  <a:srgbClr val="292929"/>
                </a:solidFill>
                <a:effectLst/>
                <a:uLnTx/>
                <a:uFillTx/>
                <a:latin typeface="+mn-ea"/>
                <a:cs typeface="+mj-cs"/>
                <a:sym typeface="+mn-ea"/>
              </a:rPr>
              <a:t>推动经济运行整体好转，实现质的有效提升和量的合理增长”</a:t>
            </a:r>
            <a:r>
              <a:rPr lang="zh-CN" altLang="en-US" sz="1600" noProof="0" dirty="0">
                <a:ln>
                  <a:noFill/>
                </a:ln>
                <a:solidFill>
                  <a:srgbClr val="292929"/>
                </a:solidFill>
                <a:effectLst/>
                <a:uLnTx/>
                <a:uFillTx/>
                <a:latin typeface="+mn-ea"/>
                <a:cs typeface="+mj-cs"/>
                <a:sym typeface="+mn-ea"/>
              </a:rPr>
              <a:t>。（明年经济增长目标）</a:t>
            </a:r>
            <a:endParaRPr kumimoji="0" lang="zh-CN" altLang="en-US" sz="1600" i="0" u="none" strike="noStrike" kern="1200" cap="none" spc="0" normalizeH="0" baseline="0" noProof="0" dirty="0">
              <a:ln>
                <a:noFill/>
              </a:ln>
              <a:solidFill>
                <a:srgbClr val="292929"/>
              </a:solidFill>
              <a:effectLst/>
              <a:uLnTx/>
              <a:uFillTx/>
              <a:latin typeface="+mn-ea"/>
              <a:cs typeface="+mj-cs"/>
            </a:endParaRPr>
          </a:p>
        </p:txBody>
      </p:sp>
      <p:sp>
        <p:nvSpPr>
          <p:cNvPr id="15" name="文本框 14">
            <a:extLst>
              <a:ext uri="{FF2B5EF4-FFF2-40B4-BE49-F238E27FC236}">
                <a16:creationId xmlns:a16="http://schemas.microsoft.com/office/drawing/2014/main" id="{4D8E74CC-D108-4BB8-B946-C04AD62C3DA7}"/>
              </a:ext>
            </a:extLst>
          </p:cNvPr>
          <p:cNvSpPr txBox="1"/>
          <p:nvPr/>
        </p:nvSpPr>
        <p:spPr>
          <a:xfrm>
            <a:off x="345757" y="3300861"/>
            <a:ext cx="3215005" cy="324485"/>
          </a:xfrm>
          <a:prstGeom prst="rect">
            <a:avLst/>
          </a:prstGeom>
        </p:spPr>
        <p:txBody>
          <a:bodyPr vert="horz" lIns="91440" tIns="45720" rIns="91440" bIns="45720" rtlCol="0" anchor="ctr">
            <a:normAutofit fontScale="97500"/>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rPr>
              <a:t>图：</a:t>
            </a:r>
            <a:r>
              <a:rPr kumimoji="0" lang="en-US" altLang="zh-CN"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rPr>
              <a:t>G</a:t>
            </a:r>
            <a:r>
              <a:rPr lang="en-US" altLang="zh-CN" sz="1600" dirty="0">
                <a:solidFill>
                  <a:srgbClr val="292929"/>
                </a:solidFill>
                <a:latin typeface="微软雅黑" panose="020B0503020204020204" charset="-122"/>
                <a:ea typeface="微软雅黑" panose="020B0503020204020204" charset="-122"/>
                <a:cs typeface="微软雅黑" panose="020B0503020204020204" charset="-122"/>
              </a:rPr>
              <a:t>DP</a:t>
            </a:r>
            <a:r>
              <a:rPr lang="zh-CN" altLang="en-US" sz="1600" dirty="0">
                <a:solidFill>
                  <a:srgbClr val="292929"/>
                </a:solidFill>
                <a:latin typeface="微软雅黑" panose="020B0503020204020204" charset="-122"/>
                <a:ea typeface="微软雅黑" panose="020B0503020204020204" charset="-122"/>
                <a:cs typeface="微软雅黑" panose="020B0503020204020204" charset="-122"/>
              </a:rPr>
              <a:t>和</a:t>
            </a:r>
            <a:r>
              <a:rPr lang="en-US" altLang="zh-CN" sz="1600" dirty="0">
                <a:solidFill>
                  <a:srgbClr val="292929"/>
                </a:solidFill>
                <a:latin typeface="微软雅黑" panose="020B0503020204020204" charset="-122"/>
                <a:ea typeface="微软雅黑" panose="020B0503020204020204" charset="-122"/>
                <a:cs typeface="微软雅黑" panose="020B0503020204020204" charset="-122"/>
              </a:rPr>
              <a:t>CPI</a:t>
            </a:r>
            <a:r>
              <a:rPr lang="zh-CN" altLang="en-US" sz="1600" dirty="0">
                <a:solidFill>
                  <a:srgbClr val="292929"/>
                </a:solidFill>
                <a:latin typeface="微软雅黑" panose="020B0503020204020204" charset="-122"/>
                <a:ea typeface="微软雅黑" panose="020B0503020204020204" charset="-122"/>
                <a:cs typeface="微软雅黑" panose="020B0503020204020204" charset="-122"/>
              </a:rPr>
              <a:t>同比</a:t>
            </a:r>
            <a:r>
              <a:rPr lang="en-US" altLang="zh-CN" sz="1600" dirty="0">
                <a:solidFill>
                  <a:srgbClr val="292929"/>
                </a:solidFill>
                <a:latin typeface="微软雅黑" panose="020B0503020204020204" charset="-122"/>
                <a:ea typeface="微软雅黑" panose="020B0503020204020204" charset="-122"/>
                <a:cs typeface="微软雅黑" panose="020B0503020204020204" charset="-122"/>
              </a:rPr>
              <a:t>%</a:t>
            </a:r>
            <a:endPar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6" name="直接箭头连接符 5">
            <a:extLst>
              <a:ext uri="{FF2B5EF4-FFF2-40B4-BE49-F238E27FC236}">
                <a16:creationId xmlns:a16="http://schemas.microsoft.com/office/drawing/2014/main" id="{611E994D-0656-4EAB-BAF3-936C65DA1063}"/>
              </a:ext>
            </a:extLst>
          </p:cNvPr>
          <p:cNvCxnSpPr/>
          <p:nvPr/>
        </p:nvCxnSpPr>
        <p:spPr>
          <a:xfrm>
            <a:off x="2752725" y="4022791"/>
            <a:ext cx="2609850" cy="146685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C20169E7-2AAE-4835-861C-2D67D7C31F91}"/>
              </a:ext>
            </a:extLst>
          </p:cNvPr>
          <p:cNvPicPr>
            <a:picLocks noChangeAspect="1"/>
          </p:cNvPicPr>
          <p:nvPr/>
        </p:nvPicPr>
        <p:blipFill>
          <a:blip r:embed="rId4"/>
          <a:stretch>
            <a:fillRect/>
          </a:stretch>
        </p:blipFill>
        <p:spPr>
          <a:xfrm>
            <a:off x="6778381" y="95250"/>
            <a:ext cx="5252012" cy="3497174"/>
          </a:xfrm>
          <a:prstGeom prst="rect">
            <a:avLst/>
          </a:prstGeom>
        </p:spPr>
      </p:pic>
      <p:sp>
        <p:nvSpPr>
          <p:cNvPr id="21" name="文本框 20">
            <a:extLst>
              <a:ext uri="{FF2B5EF4-FFF2-40B4-BE49-F238E27FC236}">
                <a16:creationId xmlns:a16="http://schemas.microsoft.com/office/drawing/2014/main" id="{B9F2DC94-E2EC-432F-A87C-5E34C7A944FB}"/>
              </a:ext>
            </a:extLst>
          </p:cNvPr>
          <p:cNvSpPr txBox="1"/>
          <p:nvPr/>
        </p:nvSpPr>
        <p:spPr>
          <a:xfrm>
            <a:off x="7041475" y="293568"/>
            <a:ext cx="3673158" cy="324485"/>
          </a:xfrm>
          <a:prstGeom prst="rect">
            <a:avLst/>
          </a:prstGeom>
        </p:spPr>
        <p:txBody>
          <a:bodyPr vert="horz" lIns="91440" tIns="45720" rIns="91440" bIns="45720" rtlCol="0" anchor="ctr">
            <a:normAutofit fontScale="90000"/>
          </a:bodyPr>
          <a:lstStyle/>
          <a:p>
            <a:pPr marL="0" marR="0" indent="0" algn="l" defTabSz="914400" rtl="0" eaLnBrk="1" fontAlgn="auto" latinLnBrk="0" hangingPunct="1">
              <a:lnSpc>
                <a:spcPct val="90000"/>
              </a:lnSpc>
              <a:spcBef>
                <a:spcPct val="0"/>
              </a:spcBef>
              <a:spcAft>
                <a:spcPts val="0"/>
              </a:spcAft>
              <a:buClrTx/>
              <a:buSzTx/>
              <a:buFontTx/>
              <a:buNone/>
            </a:pPr>
            <a:r>
              <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rPr>
              <a:t>图：</a:t>
            </a:r>
            <a:r>
              <a:rPr lang="zh-CN" altLang="en-US" sz="1600" dirty="0">
                <a:solidFill>
                  <a:srgbClr val="292929"/>
                </a:solidFill>
                <a:latin typeface="微软雅黑" panose="020B0503020204020204" charset="-122"/>
                <a:ea typeface="微软雅黑" panose="020B0503020204020204" charset="-122"/>
                <a:cs typeface="微软雅黑" panose="020B0503020204020204" charset="-122"/>
              </a:rPr>
              <a:t>城镇调查失业率及</a:t>
            </a:r>
            <a:r>
              <a:rPr lang="en-US" altLang="zh-CN" sz="1600" dirty="0">
                <a:solidFill>
                  <a:srgbClr val="292929"/>
                </a:solidFill>
                <a:latin typeface="微软雅黑" panose="020B0503020204020204" charset="-122"/>
                <a:ea typeface="微软雅黑" panose="020B0503020204020204" charset="-122"/>
                <a:cs typeface="微软雅黑" panose="020B0503020204020204" charset="-122"/>
              </a:rPr>
              <a:t>16-24</a:t>
            </a:r>
            <a:r>
              <a:rPr lang="zh-CN" altLang="en-US" sz="1600" dirty="0">
                <a:solidFill>
                  <a:srgbClr val="292929"/>
                </a:solidFill>
                <a:latin typeface="微软雅黑" panose="020B0503020204020204" charset="-122"/>
                <a:ea typeface="微软雅黑" panose="020B0503020204020204" charset="-122"/>
                <a:cs typeface="微软雅黑" panose="020B0503020204020204" charset="-122"/>
              </a:rPr>
              <a:t>岁人口失业率</a:t>
            </a:r>
            <a:endParaRPr kumimoji="0" lang="zh-CN" altLang="en-US" sz="1600" b="0" i="0" u="none" strike="noStrike" kern="1200" cap="none" spc="0" normalizeH="0" baseline="0" noProof="0" dirty="0">
              <a:ln>
                <a:noFill/>
              </a:ln>
              <a:solidFill>
                <a:srgbClr val="292929"/>
              </a:solidFill>
              <a:effectLst/>
              <a:uLnTx/>
              <a:uFillTx/>
              <a:latin typeface="微软雅黑" panose="020B0503020204020204" charset="-122"/>
              <a:ea typeface="微软雅黑" panose="020B0503020204020204" charset="-122"/>
              <a:cs typeface="微软雅黑" panose="020B0503020204020204" charset="-122"/>
            </a:endParaRPr>
          </a:p>
        </p:txBody>
      </p:sp>
      <p:sp>
        <p:nvSpPr>
          <p:cNvPr id="23" name="文本框 22">
            <a:extLst>
              <a:ext uri="{FF2B5EF4-FFF2-40B4-BE49-F238E27FC236}">
                <a16:creationId xmlns:a16="http://schemas.microsoft.com/office/drawing/2014/main" id="{2B338BA9-5F4B-4282-BC92-3CADF17EF518}"/>
              </a:ext>
            </a:extLst>
          </p:cNvPr>
          <p:cNvSpPr txBox="1"/>
          <p:nvPr/>
        </p:nvSpPr>
        <p:spPr>
          <a:xfrm>
            <a:off x="6477000" y="3923928"/>
            <a:ext cx="5369206" cy="2316019"/>
          </a:xfrm>
          <a:prstGeom prst="rect">
            <a:avLst/>
          </a:prstGeom>
          <a:noFill/>
        </p:spPr>
        <p:txBody>
          <a:bodyPr wrap="square">
            <a:spAutoFit/>
          </a:bodyPr>
          <a:lstStyle/>
          <a:p>
            <a:pPr>
              <a:lnSpc>
                <a:spcPct val="150000"/>
              </a:lnSpc>
            </a:pPr>
            <a:r>
              <a:rPr lang="zh-CN" altLang="en-US" sz="1400" b="0" i="0" dirty="0">
                <a:solidFill>
                  <a:srgbClr val="000000"/>
                </a:solidFill>
                <a:effectLst/>
                <a:latin typeface="Microsoft Yahei" panose="020B0503020204020204" pitchFamily="34" charset="-122"/>
                <a:ea typeface="Microsoft Yahei" panose="020B0503020204020204" pitchFamily="34" charset="-122"/>
              </a:rPr>
              <a:t>全国政协经济委员会副主任、央行货币政策委员会委员刘世锦</a:t>
            </a:r>
            <a:r>
              <a:rPr lang="en-US" altLang="zh-CN" sz="1400" b="0" i="0" dirty="0">
                <a:solidFill>
                  <a:srgbClr val="000000"/>
                </a:solidFill>
                <a:effectLst/>
                <a:latin typeface="Microsoft Yahei" panose="020B0503020204020204" pitchFamily="34" charset="-122"/>
                <a:ea typeface="Microsoft Yahei" panose="020B0503020204020204" pitchFamily="34" charset="-122"/>
              </a:rPr>
              <a:t>11</a:t>
            </a:r>
            <a:r>
              <a:rPr lang="zh-CN" altLang="en-US" sz="1400" b="0" i="0" dirty="0">
                <a:solidFill>
                  <a:srgbClr val="000000"/>
                </a:solidFill>
                <a:effectLst/>
                <a:latin typeface="Microsoft Yahei" panose="020B0503020204020204" pitchFamily="34" charset="-122"/>
                <a:ea typeface="Microsoft Yahei" panose="020B0503020204020204" pitchFamily="34" charset="-122"/>
              </a:rPr>
              <a:t>月</a:t>
            </a:r>
            <a:r>
              <a:rPr lang="en-US" altLang="zh-CN" sz="1400" b="0" i="0" dirty="0">
                <a:solidFill>
                  <a:srgbClr val="000000"/>
                </a:solidFill>
                <a:effectLst/>
                <a:latin typeface="Microsoft Yahei" panose="020B0503020204020204" pitchFamily="34" charset="-122"/>
                <a:ea typeface="Microsoft Yahei" panose="020B0503020204020204" pitchFamily="34" charset="-122"/>
              </a:rPr>
              <a:t>26</a:t>
            </a:r>
            <a:r>
              <a:rPr lang="zh-CN" altLang="en-US" sz="1400" b="0" i="0" dirty="0">
                <a:solidFill>
                  <a:srgbClr val="000000"/>
                </a:solidFill>
                <a:effectLst/>
                <a:latin typeface="Microsoft Yahei" panose="020B0503020204020204" pitchFamily="34" charset="-122"/>
                <a:ea typeface="Microsoft Yahei" panose="020B0503020204020204" pitchFamily="34" charset="-122"/>
              </a:rPr>
              <a:t>日在中国宏观经济论坛（</a:t>
            </a:r>
            <a:r>
              <a:rPr lang="en-US" altLang="zh-CN" sz="1400" b="0" i="0" dirty="0">
                <a:solidFill>
                  <a:srgbClr val="000000"/>
                </a:solidFill>
                <a:effectLst/>
                <a:latin typeface="Microsoft Yahei" panose="020B0503020204020204" pitchFamily="34" charset="-122"/>
                <a:ea typeface="Microsoft Yahei" panose="020B0503020204020204" pitchFamily="34" charset="-122"/>
              </a:rPr>
              <a:t>CMF</a:t>
            </a:r>
            <a:r>
              <a:rPr lang="zh-CN" altLang="en-US" sz="1400" b="0" i="0" dirty="0">
                <a:solidFill>
                  <a:srgbClr val="000000"/>
                </a:solidFill>
                <a:effectLst/>
                <a:latin typeface="Microsoft Yahei" panose="020B0503020204020204" pitchFamily="34" charset="-122"/>
                <a:ea typeface="Microsoft Yahei" panose="020B0503020204020204" pitchFamily="34" charset="-122"/>
              </a:rPr>
              <a:t>）年度论坛上表示，这三年，中国经济实际增速低于潜在增长率，这种情况不能再持续下去了，</a:t>
            </a:r>
            <a:r>
              <a:rPr lang="zh-CN" altLang="en-US" sz="1400" b="1" i="0" dirty="0">
                <a:solidFill>
                  <a:srgbClr val="000000"/>
                </a:solidFill>
                <a:effectLst/>
                <a:latin typeface="Microsoft Yahei" panose="020B0503020204020204" pitchFamily="34" charset="-122"/>
                <a:ea typeface="Microsoft Yahei" panose="020B0503020204020204" pitchFamily="34" charset="-122"/>
              </a:rPr>
              <a:t>建议</a:t>
            </a:r>
            <a:r>
              <a:rPr lang="en-US" altLang="zh-CN" sz="1400" b="1" i="0" dirty="0">
                <a:solidFill>
                  <a:srgbClr val="000000"/>
                </a:solidFill>
                <a:effectLst/>
                <a:latin typeface="Microsoft Yahei" panose="020B0503020204020204" pitchFamily="34" charset="-122"/>
                <a:ea typeface="Microsoft Yahei" panose="020B0503020204020204" pitchFamily="34" charset="-122"/>
              </a:rPr>
              <a:t>2023</a:t>
            </a:r>
            <a:r>
              <a:rPr lang="zh-CN" altLang="en-US" sz="1400" b="1" i="0" dirty="0">
                <a:solidFill>
                  <a:srgbClr val="000000"/>
                </a:solidFill>
                <a:effectLst/>
                <a:latin typeface="Microsoft Yahei" panose="020B0503020204020204" pitchFamily="34" charset="-122"/>
                <a:ea typeface="Microsoft Yahei" panose="020B0503020204020204" pitchFamily="34" charset="-122"/>
              </a:rPr>
              <a:t>年政府应提出不低于</a:t>
            </a:r>
            <a:r>
              <a:rPr lang="en-US" altLang="zh-CN" sz="1400" b="1" i="0" dirty="0">
                <a:solidFill>
                  <a:srgbClr val="000000"/>
                </a:solidFill>
                <a:effectLst/>
                <a:latin typeface="Microsoft Yahei" panose="020B0503020204020204" pitchFamily="34" charset="-122"/>
                <a:ea typeface="Microsoft Yahei" panose="020B0503020204020204" pitchFamily="34" charset="-122"/>
              </a:rPr>
              <a:t>5%</a:t>
            </a:r>
            <a:r>
              <a:rPr lang="zh-CN" altLang="en-US" sz="1400" b="1" i="0" dirty="0">
                <a:solidFill>
                  <a:srgbClr val="000000"/>
                </a:solidFill>
                <a:effectLst/>
                <a:latin typeface="Microsoft Yahei" panose="020B0503020204020204" pitchFamily="34" charset="-122"/>
                <a:ea typeface="Microsoft Yahei" panose="020B0503020204020204" pitchFamily="34" charset="-122"/>
              </a:rPr>
              <a:t>的增长目标</a:t>
            </a:r>
            <a:r>
              <a:rPr lang="zh-CN" altLang="en-US" sz="1400" b="0" i="0" dirty="0">
                <a:solidFill>
                  <a:srgbClr val="000000"/>
                </a:solidFill>
                <a:effectLst/>
                <a:latin typeface="Microsoft Yahei" panose="020B0503020204020204" pitchFamily="34" charset="-122"/>
                <a:ea typeface="Microsoft Yahei" panose="020B0503020204020204" pitchFamily="34" charset="-122"/>
              </a:rPr>
              <a:t>。他还说，如果</a:t>
            </a:r>
            <a:r>
              <a:rPr lang="en-US" altLang="zh-CN" sz="1400" b="0" i="0" dirty="0">
                <a:solidFill>
                  <a:srgbClr val="000000"/>
                </a:solidFill>
                <a:effectLst/>
                <a:latin typeface="Microsoft Yahei" panose="020B0503020204020204" pitchFamily="34" charset="-122"/>
                <a:ea typeface="Microsoft Yahei" panose="020B0503020204020204" pitchFamily="34" charset="-122"/>
              </a:rPr>
              <a:t>2023</a:t>
            </a:r>
            <a:r>
              <a:rPr lang="zh-CN" altLang="en-US" sz="1400" b="0" i="0" dirty="0">
                <a:solidFill>
                  <a:srgbClr val="000000"/>
                </a:solidFill>
                <a:effectLst/>
                <a:latin typeface="Microsoft Yahei" panose="020B0503020204020204" pitchFamily="34" charset="-122"/>
                <a:ea typeface="Microsoft Yahei" panose="020B0503020204020204" pitchFamily="34" charset="-122"/>
              </a:rPr>
              <a:t>年上半年能够大步或者全面摆脱疫情冲击的影响，各项稳增长措施落实到位，实际增速可能更高一些，应力争</a:t>
            </a:r>
            <a:r>
              <a:rPr lang="en-US" altLang="zh-CN" sz="1400" b="0" i="0" dirty="0">
                <a:solidFill>
                  <a:srgbClr val="000000"/>
                </a:solidFill>
                <a:effectLst/>
                <a:latin typeface="Microsoft Yahei" panose="020B0503020204020204" pitchFamily="34" charset="-122"/>
                <a:ea typeface="Microsoft Yahei" panose="020B0503020204020204" pitchFamily="34" charset="-122"/>
              </a:rPr>
              <a:t>2022-2023</a:t>
            </a:r>
            <a:r>
              <a:rPr lang="zh-CN" altLang="en-US" sz="1400" b="0" i="0" dirty="0">
                <a:solidFill>
                  <a:srgbClr val="000000"/>
                </a:solidFill>
                <a:effectLst/>
                <a:latin typeface="Microsoft Yahei" panose="020B0503020204020204" pitchFamily="34" charset="-122"/>
                <a:ea typeface="Microsoft Yahei" panose="020B0503020204020204" pitchFamily="34" charset="-122"/>
              </a:rPr>
              <a:t>年两年平均增速达到</a:t>
            </a:r>
            <a:r>
              <a:rPr lang="en-US" altLang="zh-CN" sz="1400" b="0" i="0" dirty="0">
                <a:solidFill>
                  <a:srgbClr val="000000"/>
                </a:solidFill>
                <a:effectLst/>
                <a:latin typeface="Microsoft Yahei" panose="020B0503020204020204" pitchFamily="34" charset="-122"/>
                <a:ea typeface="Microsoft Yahei" panose="020B0503020204020204" pitchFamily="34" charset="-122"/>
              </a:rPr>
              <a:t>5%</a:t>
            </a:r>
            <a:r>
              <a:rPr lang="zh-CN" altLang="en-US" sz="1400" b="0" i="0" dirty="0">
                <a:solidFill>
                  <a:srgbClr val="000000"/>
                </a:solidFill>
                <a:effectLst/>
                <a:latin typeface="Microsoft Yahei" panose="020B0503020204020204" pitchFamily="34" charset="-122"/>
                <a:ea typeface="Microsoft Yahei" panose="020B0503020204020204" pitchFamily="34" charset="-122"/>
              </a:rPr>
              <a:t>左右。</a:t>
            </a:r>
            <a:endParaRPr lang="zh-CN" altLang="en-US" sz="1400" dirty="0"/>
          </a:p>
        </p:txBody>
      </p:sp>
    </p:spTree>
    <p:extLst>
      <p:ext uri="{BB962C8B-B14F-4D97-AF65-F5344CB8AC3E}">
        <p14:creationId xmlns:p14="http://schemas.microsoft.com/office/powerpoint/2010/main" val="33071260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3b172c9b-4754-4c48-9f1f-e712866f6753"/>
  <p:tag name="COMMONDATA" val="eyJoZGlkIjoiYzRhMDQyOWFhMDg1YjQ1ZmQ0ZWU4NGQ1YjljNTllZjA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微软雅黑 Light"/>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marL="0" marR="0" indent="0" algn="l" defTabSz="914400" rtl="0" eaLnBrk="1" fontAlgn="auto" latinLnBrk="0" hangingPunct="1">
          <a:lnSpc>
            <a:spcPct val="90000"/>
          </a:lnSpc>
          <a:spcBef>
            <a:spcPct val="0"/>
          </a:spcBef>
          <a:spcAft>
            <a:spcPts val="0"/>
          </a:spcAft>
          <a:buClrTx/>
          <a:buSzTx/>
          <a:buFontTx/>
          <a:buNone/>
          <a:defRPr kumimoji="0" sz="4000" b="0" i="0" u="none" strike="noStrike" kern="1200" cap="none" spc="0" normalizeH="0" baseline="0" noProof="0" dirty="0" smtClean="0">
            <a:ln>
              <a:noFill/>
            </a:ln>
            <a:solidFill>
              <a:srgbClr val="292929"/>
            </a:solidFill>
            <a:effectLst/>
            <a:uLnTx/>
            <a:uFillTx/>
            <a:latin typeface="+mj-lt"/>
            <a:ea typeface="+mj-ea"/>
            <a:cs typeface="+mj-cs"/>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21616</TotalTime>
  <Words>6294</Words>
  <Application>Microsoft Office PowerPoint</Application>
  <PresentationFormat>宽屏</PresentationFormat>
  <Paragraphs>306</Paragraphs>
  <Slides>37</Slides>
  <Notes>24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37</vt:i4>
      </vt:variant>
    </vt:vector>
  </HeadingPairs>
  <TitlesOfParts>
    <vt:vector size="48" baseType="lpstr">
      <vt:lpstr>Microsoft JhengHei</vt:lpstr>
      <vt:lpstr>微软雅黑</vt:lpstr>
      <vt:lpstr>微软雅黑</vt:lpstr>
      <vt:lpstr>微软雅黑</vt:lpstr>
      <vt:lpstr>Arial</vt:lpstr>
      <vt:lpstr>Arial</vt:lpstr>
      <vt:lpstr>Calibri</vt:lpstr>
      <vt:lpstr>Segoe UI</vt:lpstr>
      <vt:lpstr>Segoe UI Light</vt:lpstr>
      <vt:lpstr>Wingdings</vt:lpstr>
      <vt:lpstr>Office 主题</vt:lpstr>
      <vt:lpstr>PowerPoint 演示文稿</vt:lpstr>
      <vt:lpstr>PowerPoint 演示文稿</vt:lpstr>
      <vt:lpstr>底线思维</vt:lpstr>
      <vt:lpstr>海外需求下滑，11月出口大幅回落</vt:lpstr>
      <vt:lpstr>社零、线下消费复苏较慢</vt:lpstr>
      <vt:lpstr>地产：销售和峻工恢复缓慢</vt:lpstr>
      <vt:lpstr>信贷需求仍然疲弱</vt:lpstr>
      <vt:lpstr>经济工作会议定调</vt:lpstr>
      <vt:lpstr>经济稳增长放在第一位</vt:lpstr>
      <vt:lpstr>扩大内需，大力提振信心</vt:lpstr>
      <vt:lpstr>具体政策</vt:lpstr>
      <vt:lpstr>货币政策以稳健为主</vt:lpstr>
      <vt:lpstr>市场短期调整不改中期方向</vt:lpstr>
      <vt:lpstr>美联储加息放缓</vt:lpstr>
      <vt:lpstr>美国通胀已步入下行通道</vt:lpstr>
      <vt:lpstr>美就业人数体现衰退隐忧</vt:lpstr>
      <vt:lpstr>汇率进入双向波动</vt:lpstr>
      <vt:lpstr>PowerPoint 演示文稿</vt:lpstr>
      <vt:lpstr>受益交楼改善预期</vt:lpstr>
      <vt:lpstr>地产政策</vt:lpstr>
      <vt:lpstr>消费建材</vt:lpstr>
      <vt:lpstr>科技自立自强、景气回暖预期</vt:lpstr>
      <vt:lpstr>美对我半导体制裁升级，自主可控势在必行</vt:lpstr>
      <vt:lpstr>明年半导体下游需求有望回升。</vt:lpstr>
      <vt:lpstr>半导体自主可控VS周期下行</vt:lpstr>
      <vt:lpstr>线下消费相关</vt:lpstr>
      <vt:lpstr>医药板块政策转暖</vt:lpstr>
      <vt:lpstr>医保集采力度降低</vt:lpstr>
      <vt:lpstr>总诊疗人次预期恢复</vt:lpstr>
      <vt:lpstr>日韩疫情管控放松后的消费情况</vt:lpstr>
      <vt:lpstr>日本疫情管控放松后的消费情况</vt:lpstr>
      <vt:lpstr>韩国疫情管控放松后消费恢复</vt:lpstr>
      <vt:lpstr>今年来服务业受损严重</vt:lpstr>
      <vt:lpstr>刘宁 简介</vt:lpstr>
      <vt:lpstr>刘宁 简介</vt:lpstr>
      <vt:lpstr>风险提示</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guoyl</dc:creator>
  <cp:lastModifiedBy>周 海龙</cp:lastModifiedBy>
  <cp:revision>4061</cp:revision>
  <dcterms:created xsi:type="dcterms:W3CDTF">2014-05-23T07:15:00Z</dcterms:created>
  <dcterms:modified xsi:type="dcterms:W3CDTF">2022-12-27T08:55:23Z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9C9F1C9D94004B2DAAF2FF66FEC9069E</vt:lpwstr>
  </property>
  <property fmtid="{D5CDD505-2E9C-101B-9397-08002B2CF9AE}" pid="3" name="KSOProductBuildVer">
    <vt:lpwstr>2052-11.1.0.12313</vt:lpwstr>
  </property>
</Properties>
</file>